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6" r:id="rId5"/>
    <p:sldId id="277" r:id="rId6"/>
    <p:sldId id="259" r:id="rId7"/>
    <p:sldId id="257" r:id="rId8"/>
    <p:sldId id="268" r:id="rId9"/>
    <p:sldId id="269" r:id="rId10"/>
    <p:sldId id="270" r:id="rId11"/>
    <p:sldId id="278" r:id="rId12"/>
    <p:sldId id="280" r:id="rId13"/>
    <p:sldId id="279" r:id="rId14"/>
    <p:sldId id="271" r:id="rId15"/>
    <p:sldId id="281" r:id="rId16"/>
    <p:sldId id="283" r:id="rId17"/>
    <p:sldId id="282" r:id="rId18"/>
    <p:sldId id="272" r:id="rId19"/>
    <p:sldId id="25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7" autoAdjust="0"/>
  </p:normalViewPr>
  <p:slideViewPr>
    <p:cSldViewPr snapToGrid="0" snapToObjects="1">
      <p:cViewPr varScale="1">
        <p:scale>
          <a:sx n="83" d="100"/>
          <a:sy n="83" d="100"/>
        </p:scale>
        <p:origin x="120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1E002-F534-4151-8E7B-AC9B135A4260}" type="datetimeFigureOut">
              <a:rPr lang="it-IT" smtClean="0"/>
              <a:t>21/04/2026</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2533E-31CC-40B4-B7C0-AB2C38D41373}" type="slidenum">
              <a:rPr lang="it-IT" smtClean="0"/>
              <a:t>‹N›</a:t>
            </a:fld>
            <a:endParaRPr lang="it-IT"/>
          </a:p>
        </p:txBody>
      </p:sp>
    </p:spTree>
    <p:extLst>
      <p:ext uri="{BB962C8B-B14F-4D97-AF65-F5344CB8AC3E}">
        <p14:creationId xmlns:p14="http://schemas.microsoft.com/office/powerpoint/2010/main" val="40761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ti.supsi.ch/en/web/dti/ho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it-IT" dirty="0"/>
              <a:t>Fondata nel 1997, una delle 9 università professionali svizzere</a:t>
            </a:r>
          </a:p>
          <a:p>
            <a:pPr algn="just"/>
            <a:r>
              <a:rPr lang="it-IT" dirty="0"/>
              <a:t>Missione: formazione, ricerca applicata e servizi al territorio</a:t>
            </a:r>
          </a:p>
          <a:p>
            <a:pPr algn="just"/>
            <a:r>
              <a:rPr lang="it-IT" dirty="0"/>
              <a:t>Offre bachelor, master e formazione continua (CAS/DAS/MAS/EMBA)</a:t>
            </a:r>
          </a:p>
          <a:p>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1</a:t>
            </a:fld>
            <a:endParaRPr lang="it-IT"/>
          </a:p>
        </p:txBody>
      </p:sp>
    </p:spTree>
    <p:extLst>
      <p:ext uri="{BB962C8B-B14F-4D97-AF65-F5344CB8AC3E}">
        <p14:creationId xmlns:p14="http://schemas.microsoft.com/office/powerpoint/2010/main" val="3257851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https://exchange.supsi.ch/en/home </a:t>
            </a:r>
          </a:p>
          <a:p>
            <a:r>
              <a:rPr lang="en-US" dirty="0"/>
              <a:t>The goal of </a:t>
            </a:r>
            <a:r>
              <a:rPr lang="en-US" b="1" dirty="0"/>
              <a:t>Exchange and International Relations</a:t>
            </a:r>
            <a:r>
              <a:rPr lang="en-US" dirty="0"/>
              <a:t> is to </a:t>
            </a:r>
            <a:r>
              <a:rPr lang="en-US" b="1" dirty="0"/>
              <a:t>promote and manage international mobility and cooperation</a:t>
            </a:r>
            <a:r>
              <a:rPr lang="en-US" dirty="0"/>
              <a:t> by supporting students, faculty, and institutions in cross-border academic activities.</a:t>
            </a:r>
          </a:p>
          <a:p>
            <a:r>
              <a:rPr lang="en-US" dirty="0"/>
              <a:t>More specifically, its main objectives are to:</a:t>
            </a:r>
          </a:p>
          <a:p>
            <a:pPr>
              <a:buFont typeface="Arial" panose="020B0604020202020204" pitchFamily="34" charset="0"/>
              <a:buChar char="•"/>
            </a:pPr>
            <a:r>
              <a:rPr lang="en-US" b="1" dirty="0"/>
              <a:t>Facilitate student and staff mobility</a:t>
            </a:r>
            <a:r>
              <a:rPr lang="en-US" dirty="0"/>
              <a:t> through exchange programs, double degrees, and international study opportunities.</a:t>
            </a:r>
          </a:p>
          <a:p>
            <a:pPr>
              <a:buFont typeface="Arial" panose="020B0604020202020204" pitchFamily="34" charset="0"/>
              <a:buChar char="•"/>
            </a:pPr>
            <a:r>
              <a:rPr lang="en-US" b="1" dirty="0"/>
              <a:t>Develop and strengthen partnerships</a:t>
            </a:r>
            <a:r>
              <a:rPr lang="en-US" dirty="0"/>
              <a:t> with foreign universities, research institutions, and international organizations.</a:t>
            </a:r>
          </a:p>
          <a:p>
            <a:pPr>
              <a:buFont typeface="Arial" panose="020B0604020202020204" pitchFamily="34" charset="0"/>
              <a:buChar char="•"/>
            </a:pPr>
            <a:r>
              <a:rPr lang="en-US" b="1" dirty="0"/>
              <a:t>Support international students and outgoing students</a:t>
            </a:r>
            <a:r>
              <a:rPr lang="en-US" dirty="0"/>
              <a:t> by providing guidance on applications, visas, residence permits, and integration.</a:t>
            </a:r>
          </a:p>
          <a:p>
            <a:pPr>
              <a:buFont typeface="Arial" panose="020B0604020202020204" pitchFamily="34" charset="0"/>
              <a:buChar char="•"/>
            </a:pPr>
            <a:r>
              <a:rPr lang="en-US" b="1" dirty="0"/>
              <a:t>Enhance the international dimension of education and research</a:t>
            </a:r>
            <a:r>
              <a:rPr lang="en-US" dirty="0"/>
              <a:t>, fostering intercultural competence and global perspectives.</a:t>
            </a:r>
          </a:p>
          <a:p>
            <a:pPr>
              <a:buFont typeface="Arial" panose="020B0604020202020204" pitchFamily="34" charset="0"/>
              <a:buChar char="•"/>
            </a:pPr>
            <a:r>
              <a:rPr lang="en-US" b="1" dirty="0"/>
              <a:t>Promote the institution’s international visibility and attractiveness</a:t>
            </a:r>
            <a:r>
              <a:rPr lang="en-US" dirty="0"/>
              <a:t> in the global academic environment.</a:t>
            </a:r>
          </a:p>
          <a:p>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15</a:t>
            </a:fld>
            <a:endParaRPr lang="it-IT"/>
          </a:p>
        </p:txBody>
      </p:sp>
    </p:spTree>
    <p:extLst>
      <p:ext uri="{BB962C8B-B14F-4D97-AF65-F5344CB8AC3E}">
        <p14:creationId xmlns:p14="http://schemas.microsoft.com/office/powerpoint/2010/main" val="157021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it-IT" dirty="0"/>
              <a:t>Fondata nel 1997, una delle 9 università professionali svizzere</a:t>
            </a:r>
          </a:p>
          <a:p>
            <a:pPr algn="just"/>
            <a:r>
              <a:rPr lang="it-IT" dirty="0"/>
              <a:t>Missione: formazione, ricerca applicata e servizi al territorio</a:t>
            </a:r>
          </a:p>
          <a:p>
            <a:pPr algn="just"/>
            <a:r>
              <a:rPr lang="it-IT" dirty="0"/>
              <a:t>Offre bachelor, master e formazione continua (CAS/DAS/MAS/EMBA)</a:t>
            </a:r>
          </a:p>
          <a:p>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16</a:t>
            </a:fld>
            <a:endParaRPr lang="it-IT"/>
          </a:p>
        </p:txBody>
      </p:sp>
    </p:spTree>
    <p:extLst>
      <p:ext uri="{BB962C8B-B14F-4D97-AF65-F5344CB8AC3E}">
        <p14:creationId xmlns:p14="http://schemas.microsoft.com/office/powerpoint/2010/main" val="316251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it-IT" dirty="0"/>
              <a:t>Fondata nel 1997, una delle 9 università professionali svizzere</a:t>
            </a:r>
          </a:p>
          <a:p>
            <a:pPr algn="just"/>
            <a:r>
              <a:rPr lang="it-IT" dirty="0"/>
              <a:t>Missione: formazione, ricerca applicata e servizi al territorio</a:t>
            </a:r>
          </a:p>
          <a:p>
            <a:pPr algn="just"/>
            <a:r>
              <a:rPr lang="it-IT" dirty="0"/>
              <a:t>Offre bachelor, master e formazione continua (CAS/DAS/MAS/EMBA)</a:t>
            </a:r>
          </a:p>
          <a:p>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2</a:t>
            </a:fld>
            <a:endParaRPr lang="it-IT"/>
          </a:p>
        </p:txBody>
      </p:sp>
    </p:spTree>
    <p:extLst>
      <p:ext uri="{BB962C8B-B14F-4D97-AF65-F5344CB8AC3E}">
        <p14:creationId xmlns:p14="http://schemas.microsoft.com/office/powerpoint/2010/main" val="301496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https://www.supsi.ch/en/lugano-east-campus-usi-supsi%C2%A0 </a:t>
            </a:r>
          </a:p>
        </p:txBody>
      </p:sp>
      <p:sp>
        <p:nvSpPr>
          <p:cNvPr id="4" name="Slide Number Placeholder 3"/>
          <p:cNvSpPr>
            <a:spLocks noGrp="1"/>
          </p:cNvSpPr>
          <p:nvPr>
            <p:ph type="sldNum" sz="quarter" idx="5"/>
          </p:nvPr>
        </p:nvSpPr>
        <p:spPr/>
        <p:txBody>
          <a:bodyPr/>
          <a:lstStyle/>
          <a:p>
            <a:fld id="{5AB2533E-31CC-40B4-B7C0-AB2C38D41373}" type="slidenum">
              <a:rPr lang="it-IT" smtClean="0"/>
              <a:t>4</a:t>
            </a:fld>
            <a:endParaRPr lang="it-IT"/>
          </a:p>
        </p:txBody>
      </p:sp>
    </p:spTree>
    <p:extLst>
      <p:ext uri="{BB962C8B-B14F-4D97-AF65-F5344CB8AC3E}">
        <p14:creationId xmlns:p14="http://schemas.microsoft.com/office/powerpoint/2010/main" val="266632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https://www.supsi.ch/en/mse-mechanical-engineering </a:t>
            </a:r>
          </a:p>
        </p:txBody>
      </p:sp>
      <p:sp>
        <p:nvSpPr>
          <p:cNvPr id="4" name="Slide Number Placeholder 3"/>
          <p:cNvSpPr>
            <a:spLocks noGrp="1"/>
          </p:cNvSpPr>
          <p:nvPr>
            <p:ph type="sldNum" sz="quarter" idx="5"/>
          </p:nvPr>
        </p:nvSpPr>
        <p:spPr/>
        <p:txBody>
          <a:bodyPr/>
          <a:lstStyle/>
          <a:p>
            <a:fld id="{5AB2533E-31CC-40B4-B7C0-AB2C38D41373}" type="slidenum">
              <a:rPr lang="it-IT" smtClean="0"/>
              <a:t>6</a:t>
            </a:fld>
            <a:endParaRPr lang="it-IT"/>
          </a:p>
        </p:txBody>
      </p:sp>
    </p:spTree>
    <p:extLst>
      <p:ext uri="{BB962C8B-B14F-4D97-AF65-F5344CB8AC3E}">
        <p14:creationId xmlns:p14="http://schemas.microsoft.com/office/powerpoint/2010/main" val="323470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9</a:t>
            </a:fld>
            <a:endParaRPr lang="it-IT"/>
          </a:p>
        </p:txBody>
      </p:sp>
    </p:spTree>
    <p:extLst>
      <p:ext uri="{BB962C8B-B14F-4D97-AF65-F5344CB8AC3E}">
        <p14:creationId xmlns:p14="http://schemas.microsoft.com/office/powerpoint/2010/main" val="242296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t>This</a:t>
            </a:r>
            <a:r>
              <a:rPr lang="it-IT" sz="1200" dirty="0"/>
              <a:t> </a:t>
            </a:r>
            <a:r>
              <a:rPr lang="it-IT" sz="1200" dirty="0" err="1"/>
              <a:t>structure</a:t>
            </a:r>
            <a:r>
              <a:rPr lang="it-IT" sz="1200" dirty="0"/>
              <a:t> </a:t>
            </a:r>
            <a:r>
              <a:rPr lang="it-IT" sz="1200" dirty="0" err="1"/>
              <a:t>allows</a:t>
            </a:r>
            <a:r>
              <a:rPr lang="it-IT" sz="1200" dirty="0"/>
              <a:t> </a:t>
            </a:r>
            <a:r>
              <a:rPr lang="it-IT" sz="1200" dirty="0" err="1"/>
              <a:t>students</a:t>
            </a:r>
            <a:r>
              <a:rPr lang="it-IT" sz="1200" dirty="0"/>
              <a:t> to combine </a:t>
            </a:r>
            <a:r>
              <a:rPr lang="it-IT" sz="1200" dirty="0" err="1"/>
              <a:t>advanced</a:t>
            </a:r>
            <a:r>
              <a:rPr lang="it-IT" sz="1200" dirty="0"/>
              <a:t> </a:t>
            </a:r>
            <a:r>
              <a:rPr lang="it-IT" sz="1200" dirty="0" err="1"/>
              <a:t>academic</a:t>
            </a:r>
            <a:r>
              <a:rPr lang="it-IT" sz="1200" dirty="0"/>
              <a:t> training with </a:t>
            </a:r>
            <a:r>
              <a:rPr lang="it-IT" sz="1200" dirty="0" err="1"/>
              <a:t>hands-on</a:t>
            </a:r>
            <a:r>
              <a:rPr lang="it-IT" sz="1200" dirty="0"/>
              <a:t> industrial and </a:t>
            </a:r>
            <a:r>
              <a:rPr lang="it-IT" sz="1200" dirty="0" err="1"/>
              <a:t>research</a:t>
            </a:r>
            <a:r>
              <a:rPr lang="it-IT" sz="1200" dirty="0"/>
              <a:t> </a:t>
            </a:r>
            <a:r>
              <a:rPr lang="it-IT" sz="1200" dirty="0" err="1"/>
              <a:t>experience</a:t>
            </a:r>
            <a:r>
              <a:rPr lang="it-IT" sz="1200" dirty="0"/>
              <a:t> in </a:t>
            </a:r>
            <a:r>
              <a:rPr lang="it-IT" sz="1200" dirty="0" err="1"/>
              <a:t>Switzerland</a:t>
            </a:r>
            <a:r>
              <a:rPr lang="it-IT" sz="1200" dirty="0"/>
              <a:t>, </a:t>
            </a:r>
            <a:r>
              <a:rPr lang="it-IT" sz="1200" dirty="0" err="1"/>
              <a:t>strengthening</a:t>
            </a:r>
            <a:r>
              <a:rPr lang="it-IT" sz="1200" dirty="0"/>
              <a:t> </a:t>
            </a:r>
            <a:r>
              <a:rPr lang="it-IT" sz="1200" dirty="0" err="1"/>
              <a:t>both</a:t>
            </a:r>
            <a:r>
              <a:rPr lang="it-IT" sz="1200" dirty="0"/>
              <a:t> </a:t>
            </a:r>
            <a:r>
              <a:rPr lang="it-IT" sz="1200" dirty="0" err="1"/>
              <a:t>their</a:t>
            </a:r>
            <a:r>
              <a:rPr lang="it-IT" sz="1200" dirty="0"/>
              <a:t> technical skills and </a:t>
            </a:r>
            <a:r>
              <a:rPr lang="it-IT" sz="1200" dirty="0" err="1"/>
              <a:t>their</a:t>
            </a:r>
            <a:r>
              <a:rPr lang="it-IT" sz="1200" dirty="0"/>
              <a:t> </a:t>
            </a:r>
            <a:r>
              <a:rPr lang="it-IT" sz="1200" dirty="0" err="1"/>
              <a:t>professional</a:t>
            </a:r>
            <a:r>
              <a:rPr lang="it-IT" sz="1200" dirty="0"/>
              <a:t> </a:t>
            </a:r>
            <a:r>
              <a:rPr lang="it-IT" sz="1200" dirty="0" err="1"/>
              <a:t>profile</a:t>
            </a:r>
            <a:r>
              <a:rPr lang="it-IT" sz="1200" dirty="0"/>
              <a:t> in an international </a:t>
            </a:r>
            <a:r>
              <a:rPr lang="it-IT" sz="1200" dirty="0" err="1"/>
              <a:t>context</a:t>
            </a:r>
            <a:r>
              <a:rPr lang="it-IT" sz="1200" dirty="0"/>
              <a:t>.</a:t>
            </a:r>
          </a:p>
          <a:p>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10</a:t>
            </a:fld>
            <a:endParaRPr lang="it-IT"/>
          </a:p>
        </p:txBody>
      </p:sp>
    </p:spTree>
    <p:extLst>
      <p:ext uri="{BB962C8B-B14F-4D97-AF65-F5344CB8AC3E}">
        <p14:creationId xmlns:p14="http://schemas.microsoft.com/office/powerpoint/2010/main" val="271717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DTI conducts high-quality applied research through its six research institutes, each organized into specialized laboratories and scientific areas where students are actively involved. Students have the opportunity to participate directly in research projects, work alongside professors and researchers, and apply theoretical knowledge to practical challenges, often in collaboration with industrial partners. This close involvement enhances technical skills, research capabilities, and professional readiness.</a:t>
            </a:r>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12</a:t>
            </a:fld>
            <a:endParaRPr lang="it-IT"/>
          </a:p>
        </p:txBody>
      </p:sp>
    </p:spTree>
    <p:extLst>
      <p:ext uri="{BB962C8B-B14F-4D97-AF65-F5344CB8AC3E}">
        <p14:creationId xmlns:p14="http://schemas.microsoft.com/office/powerpoint/2010/main" val="87153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MEMTi</a:t>
            </a:r>
            <a:r>
              <a:rPr lang="en-US" dirty="0"/>
              <a:t> integrates materials science and mechanical engineering to develop applied research on advanced materials, mechanical components and systems, energy, and processes, collaborating with companies and institutions to foster innovation and technology transfer.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https://www.dti.supsi.ch/en/web/memti/home </a:t>
            </a:r>
          </a:p>
          <a:p>
            <a:endParaRPr lang="en-US" dirty="0"/>
          </a:p>
          <a:p>
            <a:endParaRPr lang="en-US" dirty="0"/>
          </a:p>
          <a:p>
            <a:endParaRPr lang="it-IT" dirty="0"/>
          </a:p>
        </p:txBody>
      </p:sp>
      <p:sp>
        <p:nvSpPr>
          <p:cNvPr id="4" name="Slide Number Placeholder 3"/>
          <p:cNvSpPr>
            <a:spLocks noGrp="1"/>
          </p:cNvSpPr>
          <p:nvPr>
            <p:ph type="sldNum" sz="quarter" idx="5"/>
          </p:nvPr>
        </p:nvSpPr>
        <p:spPr/>
        <p:txBody>
          <a:bodyPr/>
          <a:lstStyle/>
          <a:p>
            <a:fld id="{5AB2533E-31CC-40B4-B7C0-AB2C38D41373}" type="slidenum">
              <a:rPr lang="it-IT" smtClean="0"/>
              <a:t>13</a:t>
            </a:fld>
            <a:endParaRPr lang="it-IT"/>
          </a:p>
        </p:txBody>
      </p:sp>
    </p:spTree>
    <p:extLst>
      <p:ext uri="{BB962C8B-B14F-4D97-AF65-F5344CB8AC3E}">
        <p14:creationId xmlns:p14="http://schemas.microsoft.com/office/powerpoint/2010/main" val="176062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51226"/>
                </a:solidFill>
                <a:effectLst/>
                <a:latin typeface="Supsi Fedra Sans Demi"/>
              </a:rPr>
              <a:t>The Institute, active within the </a:t>
            </a:r>
            <a:r>
              <a:rPr lang="en-US" b="0" i="0" u="sng" dirty="0">
                <a:effectLst/>
                <a:latin typeface="Supsi Fedra Sans Demi"/>
                <a:hlinkClick r:id="rId3"/>
              </a:rPr>
              <a:t>Department of Innovative Technologies</a:t>
            </a:r>
            <a:r>
              <a:rPr lang="en-US" b="0" i="0" dirty="0">
                <a:solidFill>
                  <a:srgbClr val="051226"/>
                </a:solidFill>
                <a:effectLst/>
                <a:latin typeface="Supsi Fedra Sans Demi"/>
              </a:rPr>
              <a:t>, conducts applied research at national and international level in the field of design and management of production systems with a focus on innovation in manufacturing systems, production processes, products and business models.</a:t>
            </a:r>
          </a:p>
          <a:p>
            <a:endParaRPr lang="en-US" b="0" i="0" dirty="0">
              <a:solidFill>
                <a:srgbClr val="051226"/>
              </a:solidFill>
              <a:effectLst/>
              <a:latin typeface="Supsi Fedra Sans Demi"/>
            </a:endParaRPr>
          </a:p>
          <a:p>
            <a:r>
              <a:rPr lang="it-IT" dirty="0"/>
              <a:t>https://www.dti.supsi.ch/en/web/isteps/home </a:t>
            </a:r>
          </a:p>
        </p:txBody>
      </p:sp>
      <p:sp>
        <p:nvSpPr>
          <p:cNvPr id="4" name="Slide Number Placeholder 3"/>
          <p:cNvSpPr>
            <a:spLocks noGrp="1"/>
          </p:cNvSpPr>
          <p:nvPr>
            <p:ph type="sldNum" sz="quarter" idx="5"/>
          </p:nvPr>
        </p:nvSpPr>
        <p:spPr/>
        <p:txBody>
          <a:bodyPr/>
          <a:lstStyle/>
          <a:p>
            <a:fld id="{5AB2533E-31CC-40B4-B7C0-AB2C38D41373}" type="slidenum">
              <a:rPr lang="it-IT" smtClean="0"/>
              <a:t>14</a:t>
            </a:fld>
            <a:endParaRPr lang="it-IT"/>
          </a:p>
        </p:txBody>
      </p:sp>
    </p:spTree>
    <p:extLst>
      <p:ext uri="{BB962C8B-B14F-4D97-AF65-F5344CB8AC3E}">
        <p14:creationId xmlns:p14="http://schemas.microsoft.com/office/powerpoint/2010/main" val="295100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dti.supsi.ch/en/web/memti/home"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www.dti.supsi.ch/en/web/isteps/ho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xchange.supsi.ch/en/hom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supsi.c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upsi.ch/en/lugano-east-campus-usi-supsi%C2%A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EF6997B-BCD4-B2A7-97AE-DEDB5AD18B41}"/>
              </a:ext>
            </a:extLst>
          </p:cNvPr>
          <p:cNvSpPr txBox="1"/>
          <p:nvPr/>
        </p:nvSpPr>
        <p:spPr>
          <a:xfrm>
            <a:off x="909205" y="2009108"/>
            <a:ext cx="7325590" cy="3970318"/>
          </a:xfrm>
          <a:prstGeom prst="rect">
            <a:avLst/>
          </a:prstGeom>
          <a:noFill/>
        </p:spPr>
        <p:txBody>
          <a:bodyPr wrap="square">
            <a:spAutoFit/>
          </a:bodyPr>
          <a:lstStyle/>
          <a:p>
            <a:pPr algn="ctr"/>
            <a:r>
              <a:rPr lang="en-US" sz="3600" b="1" dirty="0">
                <a:latin typeface="+mj-lt"/>
              </a:rPr>
              <a:t>3/2/2026</a:t>
            </a:r>
          </a:p>
          <a:p>
            <a:pPr algn="ctr"/>
            <a:endParaRPr lang="en-US" sz="3600" b="1" dirty="0">
              <a:latin typeface="+mj-lt"/>
            </a:endParaRPr>
          </a:p>
          <a:p>
            <a:pPr algn="ctr"/>
            <a:r>
              <a:rPr lang="en-US" sz="3600" b="1" dirty="0">
                <a:latin typeface="+mj-lt"/>
              </a:rPr>
              <a:t>POLIBA-SUPSI DOUBLE DEGREE MASTER OF SCIENCE IN MECHANICAL ENGINEERING</a:t>
            </a:r>
          </a:p>
          <a:p>
            <a:pPr algn="ctr"/>
            <a:endParaRPr lang="en-US" sz="3600" b="1" dirty="0">
              <a:latin typeface="+mj-lt"/>
            </a:endParaRPr>
          </a:p>
          <a:p>
            <a:pPr algn="ctr"/>
            <a:r>
              <a:rPr lang="en-US" sz="3600" b="1" dirty="0">
                <a:latin typeface="+mj-lt"/>
              </a:rPr>
              <a:t>Prof. Giuseppe Casalino</a:t>
            </a:r>
            <a:endParaRPr lang="it-IT" sz="3600" b="1" dirty="0">
              <a:latin typeface="+mj-lt"/>
            </a:endParaRPr>
          </a:p>
        </p:txBody>
      </p:sp>
      <p:pic>
        <p:nvPicPr>
          <p:cNvPr id="1028" name="Picture 4">
            <a:extLst>
              <a:ext uri="{FF2B5EF4-FFF2-40B4-BE49-F238E27FC236}">
                <a16:creationId xmlns:a16="http://schemas.microsoft.com/office/drawing/2014/main" id="{3189BCDF-9C52-6998-44C0-BA7E2D503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50" y="185195"/>
            <a:ext cx="1894983" cy="18037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extLst>
              <a:ext uri="{FF2B5EF4-FFF2-40B4-BE49-F238E27FC236}">
                <a16:creationId xmlns:a16="http://schemas.microsoft.com/office/drawing/2014/main" id="{45436766-C7EB-B174-9719-264FAD764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160" y="264861"/>
            <a:ext cx="3882007" cy="117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7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46C49-6B02-88F4-D5AD-25E5F3920225}"/>
              </a:ext>
            </a:extLst>
          </p:cNvPr>
          <p:cNvSpPr txBox="1"/>
          <p:nvPr/>
        </p:nvSpPr>
        <p:spPr>
          <a:xfrm>
            <a:off x="618259" y="706581"/>
            <a:ext cx="7907482" cy="4893647"/>
          </a:xfrm>
          <a:prstGeom prst="rect">
            <a:avLst/>
          </a:prstGeom>
          <a:noFill/>
        </p:spPr>
        <p:txBody>
          <a:bodyPr wrap="square">
            <a:spAutoFit/>
          </a:bodyPr>
          <a:lstStyle/>
          <a:p>
            <a:pPr algn="just"/>
            <a:r>
              <a:rPr lang="it-IT" sz="2400" dirty="0" err="1"/>
              <a:t>During</a:t>
            </a:r>
            <a:r>
              <a:rPr lang="it-IT" sz="2400" dirty="0"/>
              <a:t> the </a:t>
            </a:r>
            <a:r>
              <a:rPr lang="it-IT" sz="2400" dirty="0" err="1"/>
              <a:t>year</a:t>
            </a:r>
            <a:r>
              <a:rPr lang="it-IT" sz="2400" dirty="0"/>
              <a:t> </a:t>
            </a:r>
            <a:r>
              <a:rPr lang="it-IT" sz="2400" dirty="0" err="1"/>
              <a:t>that</a:t>
            </a:r>
            <a:r>
              <a:rPr lang="it-IT" sz="2400" dirty="0"/>
              <a:t> </a:t>
            </a:r>
            <a:r>
              <a:rPr lang="it-IT" sz="2400" dirty="0" err="1"/>
              <a:t>Poliba</a:t>
            </a:r>
            <a:r>
              <a:rPr lang="it-IT" sz="2400" dirty="0"/>
              <a:t> </a:t>
            </a:r>
            <a:r>
              <a:rPr lang="it-IT" sz="2400" dirty="0" err="1"/>
              <a:t>students</a:t>
            </a:r>
            <a:r>
              <a:rPr lang="it-IT" sz="2400" dirty="0"/>
              <a:t> </a:t>
            </a:r>
            <a:r>
              <a:rPr lang="it-IT" sz="2400" dirty="0" err="1"/>
              <a:t>spend</a:t>
            </a:r>
            <a:r>
              <a:rPr lang="it-IT" sz="2400" dirty="0"/>
              <a:t> in Lugano, </a:t>
            </a:r>
            <a:r>
              <a:rPr lang="it-IT" sz="2400" dirty="0" err="1"/>
              <a:t>they</a:t>
            </a:r>
            <a:r>
              <a:rPr lang="it-IT" sz="2400" dirty="0"/>
              <a:t> are </a:t>
            </a:r>
            <a:r>
              <a:rPr lang="it-IT" sz="2400" dirty="0" err="1"/>
              <a:t>required</a:t>
            </a:r>
            <a:r>
              <a:rPr lang="it-IT" sz="2400" dirty="0"/>
              <a:t> to </a:t>
            </a:r>
            <a:r>
              <a:rPr lang="it-IT" sz="2400" dirty="0" err="1"/>
              <a:t>obtain</a:t>
            </a:r>
            <a:r>
              <a:rPr lang="it-IT" sz="2400" dirty="0"/>
              <a:t> 60 ECTS credits in </a:t>
            </a:r>
            <a:r>
              <a:rPr lang="it-IT" sz="2400" dirty="0" err="1"/>
              <a:t>total</a:t>
            </a:r>
            <a:r>
              <a:rPr lang="it-IT" sz="2400" dirty="0"/>
              <a:t>.</a:t>
            </a:r>
          </a:p>
          <a:p>
            <a:pPr algn="just"/>
            <a:endParaRPr lang="it-IT" sz="2400" dirty="0"/>
          </a:p>
          <a:p>
            <a:pPr algn="just"/>
            <a:r>
              <a:rPr lang="it-IT" sz="2400" dirty="0" err="1"/>
              <a:t>These</a:t>
            </a:r>
            <a:r>
              <a:rPr lang="it-IT" sz="2400" dirty="0"/>
              <a:t> credits are </a:t>
            </a:r>
            <a:r>
              <a:rPr lang="it-IT" sz="2400" dirty="0" err="1"/>
              <a:t>divided</a:t>
            </a:r>
            <a:r>
              <a:rPr lang="it-IT" sz="2400" dirty="0"/>
              <a:t> </a:t>
            </a:r>
            <a:r>
              <a:rPr lang="it-IT" sz="2400" dirty="0" err="1"/>
              <a:t>as</a:t>
            </a:r>
            <a:r>
              <a:rPr lang="it-IT" sz="2400" dirty="0"/>
              <a:t> follows:</a:t>
            </a:r>
          </a:p>
          <a:p>
            <a:pPr algn="just"/>
            <a:endParaRPr lang="it-IT" sz="2400" dirty="0"/>
          </a:p>
          <a:p>
            <a:pPr marL="285750" indent="-285750" algn="just">
              <a:buFont typeface="Arial" panose="020B0604020202020204" pitchFamily="34" charset="0"/>
              <a:buChar char="•"/>
            </a:pPr>
            <a:r>
              <a:rPr lang="it-IT" sz="2400" dirty="0"/>
              <a:t>21 ECTS from </a:t>
            </a:r>
            <a:r>
              <a:rPr lang="it-IT" sz="2400" dirty="0" err="1"/>
              <a:t>specialized</a:t>
            </a:r>
            <a:r>
              <a:rPr lang="it-IT" sz="2400" dirty="0"/>
              <a:t> </a:t>
            </a:r>
            <a:r>
              <a:rPr lang="it-IT" sz="2400" dirty="0" err="1"/>
              <a:t>courses</a:t>
            </a:r>
            <a:r>
              <a:rPr lang="it-IT" sz="2400" dirty="0"/>
              <a:t>, </a:t>
            </a:r>
            <a:r>
              <a:rPr lang="it-IT" sz="2400" dirty="0" err="1"/>
              <a:t>focused</a:t>
            </a:r>
            <a:r>
              <a:rPr lang="it-IT" sz="2400" dirty="0"/>
              <a:t> on </a:t>
            </a:r>
            <a:r>
              <a:rPr lang="it-IT" sz="2400" dirty="0" err="1"/>
              <a:t>advanced</a:t>
            </a:r>
            <a:r>
              <a:rPr lang="it-IT" sz="2400" dirty="0"/>
              <a:t> </a:t>
            </a:r>
            <a:r>
              <a:rPr lang="it-IT" sz="2400" dirty="0" err="1"/>
              <a:t>topics</a:t>
            </a:r>
            <a:r>
              <a:rPr lang="it-IT" sz="2400" dirty="0"/>
              <a:t> in </a:t>
            </a:r>
            <a:r>
              <a:rPr lang="it-IT" sz="2400" dirty="0" err="1"/>
              <a:t>mechanical</a:t>
            </a:r>
            <a:r>
              <a:rPr lang="it-IT" sz="2400" dirty="0"/>
              <a:t> engineering, </a:t>
            </a:r>
            <a:r>
              <a:rPr lang="it-IT" sz="2400" dirty="0" err="1"/>
              <a:t>mechatronics</a:t>
            </a:r>
            <a:r>
              <a:rPr lang="it-IT" sz="2400" dirty="0"/>
              <a:t>, </a:t>
            </a:r>
            <a:r>
              <a:rPr lang="it-IT" sz="2400" dirty="0" err="1"/>
              <a:t>automation</a:t>
            </a:r>
            <a:r>
              <a:rPr lang="it-IT" sz="2400" dirty="0"/>
              <a:t>, and </a:t>
            </a:r>
            <a:r>
              <a:rPr lang="it-IT" sz="2400" dirty="0" err="1"/>
              <a:t>related</a:t>
            </a:r>
            <a:r>
              <a:rPr lang="it-IT" sz="2400" dirty="0"/>
              <a:t> fields, </a:t>
            </a:r>
            <a:r>
              <a:rPr lang="it-IT" sz="2400" dirty="0" err="1"/>
              <a:t>taught</a:t>
            </a:r>
            <a:r>
              <a:rPr lang="it-IT" sz="2400" dirty="0"/>
              <a:t> </a:t>
            </a:r>
            <a:r>
              <a:rPr lang="it-IT" sz="2400" dirty="0" err="1"/>
              <a:t>at</a:t>
            </a:r>
            <a:r>
              <a:rPr lang="it-IT" sz="2400" dirty="0"/>
              <a:t> SUPSI.</a:t>
            </a:r>
          </a:p>
          <a:p>
            <a:pPr marL="285750" indent="-285750" algn="just">
              <a:buFont typeface="Arial" panose="020B0604020202020204" pitchFamily="34" charset="0"/>
              <a:buChar char="•"/>
            </a:pPr>
            <a:endParaRPr lang="it-IT" sz="2400" dirty="0"/>
          </a:p>
          <a:p>
            <a:pPr marL="285750" indent="-285750" algn="just">
              <a:buFont typeface="Arial" panose="020B0604020202020204" pitchFamily="34" charset="0"/>
              <a:buChar char="•"/>
            </a:pPr>
            <a:r>
              <a:rPr lang="it-IT" sz="2400" dirty="0"/>
              <a:t>39 ECTS from the </a:t>
            </a:r>
            <a:r>
              <a:rPr lang="it-IT" sz="2400" dirty="0" err="1"/>
              <a:t>Master’s</a:t>
            </a:r>
            <a:r>
              <a:rPr lang="it-IT" sz="2400" dirty="0"/>
              <a:t> </a:t>
            </a:r>
            <a:r>
              <a:rPr lang="it-IT" sz="2400" dirty="0" err="1"/>
              <a:t>thesis</a:t>
            </a:r>
            <a:r>
              <a:rPr lang="it-IT" sz="2400" dirty="0"/>
              <a:t> and </a:t>
            </a:r>
            <a:r>
              <a:rPr lang="it-IT" sz="2400" dirty="0" err="1"/>
              <a:t>seminars</a:t>
            </a:r>
            <a:r>
              <a:rPr lang="it-IT" sz="2400" dirty="0"/>
              <a:t>, </a:t>
            </a:r>
            <a:r>
              <a:rPr lang="it-IT" sz="2400" dirty="0" err="1"/>
              <a:t>which</a:t>
            </a:r>
            <a:r>
              <a:rPr lang="it-IT" sz="2400" dirty="0"/>
              <a:t> are </a:t>
            </a:r>
            <a:r>
              <a:rPr lang="it-IT" sz="2400" dirty="0" err="1"/>
              <a:t>carried</a:t>
            </a:r>
            <a:r>
              <a:rPr lang="it-IT" sz="2400" dirty="0"/>
              <a:t> out in close </a:t>
            </a:r>
            <a:r>
              <a:rPr lang="it-IT" sz="2400" dirty="0" err="1"/>
              <a:t>collaboration</a:t>
            </a:r>
            <a:r>
              <a:rPr lang="it-IT" sz="2400" dirty="0"/>
              <a:t> with Swiss companies and </a:t>
            </a:r>
            <a:r>
              <a:rPr lang="it-IT" sz="2400" dirty="0" err="1"/>
              <a:t>research</a:t>
            </a:r>
            <a:r>
              <a:rPr lang="it-IT" sz="2400" dirty="0"/>
              <a:t> </a:t>
            </a:r>
            <a:r>
              <a:rPr lang="it-IT" sz="2400" dirty="0" err="1"/>
              <a:t>laboratories</a:t>
            </a:r>
            <a:r>
              <a:rPr lang="it-IT" sz="2400" dirty="0"/>
              <a:t>.</a:t>
            </a:r>
          </a:p>
          <a:p>
            <a:pPr algn="just"/>
            <a:endParaRPr lang="it-IT" sz="2400" dirty="0"/>
          </a:p>
        </p:txBody>
      </p:sp>
    </p:spTree>
    <p:extLst>
      <p:ext uri="{BB962C8B-B14F-4D97-AF65-F5344CB8AC3E}">
        <p14:creationId xmlns:p14="http://schemas.microsoft.com/office/powerpoint/2010/main" val="67905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4ED66D-CD97-000E-3753-FD9FA9E05EC7}"/>
              </a:ext>
            </a:extLst>
          </p:cNvPr>
          <p:cNvPicPr>
            <a:picLocks noChangeAspect="1"/>
          </p:cNvPicPr>
          <p:nvPr/>
        </p:nvPicPr>
        <p:blipFill>
          <a:blip r:embed="rId2"/>
          <a:stretch>
            <a:fillRect/>
          </a:stretch>
        </p:blipFill>
        <p:spPr>
          <a:xfrm>
            <a:off x="392430" y="631767"/>
            <a:ext cx="8359140" cy="5303520"/>
          </a:xfrm>
          <a:prstGeom prst="rect">
            <a:avLst/>
          </a:prstGeom>
        </p:spPr>
      </p:pic>
    </p:spTree>
    <p:extLst>
      <p:ext uri="{BB962C8B-B14F-4D97-AF65-F5344CB8AC3E}">
        <p14:creationId xmlns:p14="http://schemas.microsoft.com/office/powerpoint/2010/main" val="283510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5A5A9C-4683-DCC2-2514-A62C1984651D}"/>
              </a:ext>
            </a:extLst>
          </p:cNvPr>
          <p:cNvPicPr>
            <a:picLocks noChangeAspect="1"/>
          </p:cNvPicPr>
          <p:nvPr/>
        </p:nvPicPr>
        <p:blipFill rotWithShape="1">
          <a:blip r:embed="rId3"/>
          <a:srcRect l="6364" t="32168" r="5455" b="5636"/>
          <a:stretch/>
        </p:blipFill>
        <p:spPr>
          <a:xfrm>
            <a:off x="187676" y="1641764"/>
            <a:ext cx="8768648" cy="3865417"/>
          </a:xfrm>
          <a:prstGeom prst="rect">
            <a:avLst/>
          </a:prstGeom>
        </p:spPr>
      </p:pic>
      <p:sp>
        <p:nvSpPr>
          <p:cNvPr id="6" name="TextBox 5">
            <a:extLst>
              <a:ext uri="{FF2B5EF4-FFF2-40B4-BE49-F238E27FC236}">
                <a16:creationId xmlns:a16="http://schemas.microsoft.com/office/drawing/2014/main" id="{FE2D4F32-E3A7-3F90-AD19-C904DC4640F5}"/>
              </a:ext>
            </a:extLst>
          </p:cNvPr>
          <p:cNvSpPr txBox="1"/>
          <p:nvPr/>
        </p:nvSpPr>
        <p:spPr>
          <a:xfrm>
            <a:off x="1080655" y="396712"/>
            <a:ext cx="6816436" cy="954107"/>
          </a:xfrm>
          <a:prstGeom prst="rect">
            <a:avLst/>
          </a:prstGeom>
          <a:noFill/>
        </p:spPr>
        <p:txBody>
          <a:bodyPr wrap="square">
            <a:spAutoFit/>
          </a:bodyPr>
          <a:lstStyle/>
          <a:p>
            <a:pPr algn="ctr"/>
            <a:r>
              <a:rPr lang="it-IT" sz="2800" dirty="0"/>
              <a:t>SUPSI </a:t>
            </a:r>
            <a:r>
              <a:rPr lang="it-IT" sz="2800" dirty="0" err="1"/>
              <a:t>research</a:t>
            </a:r>
            <a:r>
              <a:rPr lang="it-IT" sz="2800" dirty="0"/>
              <a:t> Institutes </a:t>
            </a:r>
            <a:r>
              <a:rPr lang="it-IT" sz="2800" dirty="0" err="1"/>
              <a:t>related</a:t>
            </a:r>
            <a:r>
              <a:rPr lang="it-IT" sz="2800" dirty="0"/>
              <a:t> to the </a:t>
            </a:r>
            <a:r>
              <a:rPr lang="it-IT" sz="2800" dirty="0" err="1"/>
              <a:t>Mechanical</a:t>
            </a:r>
            <a:r>
              <a:rPr lang="it-IT" sz="2800" dirty="0"/>
              <a:t> Engineering</a:t>
            </a:r>
          </a:p>
        </p:txBody>
      </p:sp>
    </p:spTree>
    <p:extLst>
      <p:ext uri="{BB962C8B-B14F-4D97-AF65-F5344CB8AC3E}">
        <p14:creationId xmlns:p14="http://schemas.microsoft.com/office/powerpoint/2010/main" val="161812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554ED9-F41A-1B8E-BA49-18921A44A31E}"/>
              </a:ext>
            </a:extLst>
          </p:cNvPr>
          <p:cNvPicPr>
            <a:picLocks noChangeAspect="1"/>
          </p:cNvPicPr>
          <p:nvPr/>
        </p:nvPicPr>
        <p:blipFill rotWithShape="1">
          <a:blip r:embed="rId3"/>
          <a:srcRect t="8000" r="6023" b="6728"/>
          <a:stretch/>
        </p:blipFill>
        <p:spPr>
          <a:xfrm>
            <a:off x="950768" y="89353"/>
            <a:ext cx="7242463" cy="3619953"/>
          </a:xfrm>
          <a:prstGeom prst="rect">
            <a:avLst/>
          </a:prstGeom>
        </p:spPr>
      </p:pic>
      <p:pic>
        <p:nvPicPr>
          <p:cNvPr id="22" name="Picture 21">
            <a:extLst>
              <a:ext uri="{FF2B5EF4-FFF2-40B4-BE49-F238E27FC236}">
                <a16:creationId xmlns:a16="http://schemas.microsoft.com/office/drawing/2014/main" id="{8550C17E-E4E4-D680-3A95-64ED07CC740C}"/>
              </a:ext>
            </a:extLst>
          </p:cNvPr>
          <p:cNvPicPr>
            <a:picLocks noChangeAspect="1"/>
          </p:cNvPicPr>
          <p:nvPr/>
        </p:nvPicPr>
        <p:blipFill>
          <a:blip r:embed="rId4"/>
          <a:stretch>
            <a:fillRect/>
          </a:stretch>
        </p:blipFill>
        <p:spPr>
          <a:xfrm>
            <a:off x="382732" y="3953726"/>
            <a:ext cx="8399318" cy="2893883"/>
          </a:xfrm>
          <a:prstGeom prst="rect">
            <a:avLst/>
          </a:prstGeom>
        </p:spPr>
      </p:pic>
      <p:sp>
        <p:nvSpPr>
          <p:cNvPr id="21" name="TextBox 20">
            <a:extLst>
              <a:ext uri="{FF2B5EF4-FFF2-40B4-BE49-F238E27FC236}">
                <a16:creationId xmlns:a16="http://schemas.microsoft.com/office/drawing/2014/main" id="{23E8CF8C-FD58-FEF2-2C76-DE6F39FC52B1}"/>
              </a:ext>
            </a:extLst>
          </p:cNvPr>
          <p:cNvSpPr txBox="1"/>
          <p:nvPr/>
        </p:nvSpPr>
        <p:spPr>
          <a:xfrm>
            <a:off x="2098961" y="3688524"/>
            <a:ext cx="4790209" cy="369332"/>
          </a:xfrm>
          <a:prstGeom prst="rect">
            <a:avLst/>
          </a:prstGeom>
          <a:noFill/>
        </p:spPr>
        <p:txBody>
          <a:bodyPr wrap="square">
            <a:spAutoFit/>
          </a:bodyPr>
          <a:lstStyle/>
          <a:p>
            <a:r>
              <a:rPr lang="it-IT" dirty="0">
                <a:hlinkClick r:id="rId5"/>
              </a:rPr>
              <a:t>https://www.dti.supsi.ch/en/web/memti/home</a:t>
            </a:r>
            <a:r>
              <a:rPr lang="it-IT" dirty="0"/>
              <a:t>  </a:t>
            </a:r>
          </a:p>
        </p:txBody>
      </p:sp>
      <p:sp>
        <p:nvSpPr>
          <p:cNvPr id="23" name="Rectangle 22">
            <a:extLst>
              <a:ext uri="{FF2B5EF4-FFF2-40B4-BE49-F238E27FC236}">
                <a16:creationId xmlns:a16="http://schemas.microsoft.com/office/drawing/2014/main" id="{8B6CD43E-E39C-865D-1ACB-82BEEDDBD435}"/>
              </a:ext>
            </a:extLst>
          </p:cNvPr>
          <p:cNvSpPr/>
          <p:nvPr/>
        </p:nvSpPr>
        <p:spPr>
          <a:xfrm>
            <a:off x="1028700" y="2937458"/>
            <a:ext cx="2997782" cy="7718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7138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0C4E33-103F-1FC3-2E01-1F87A040B3AD}"/>
              </a:ext>
            </a:extLst>
          </p:cNvPr>
          <p:cNvPicPr>
            <a:picLocks noChangeAspect="1"/>
          </p:cNvPicPr>
          <p:nvPr/>
        </p:nvPicPr>
        <p:blipFill rotWithShape="1">
          <a:blip r:embed="rId3"/>
          <a:srcRect l="2955" t="7637" r="5681" b="12815"/>
          <a:stretch/>
        </p:blipFill>
        <p:spPr>
          <a:xfrm>
            <a:off x="592283" y="15588"/>
            <a:ext cx="7917872" cy="4308702"/>
          </a:xfrm>
          <a:prstGeom prst="rect">
            <a:avLst/>
          </a:prstGeom>
        </p:spPr>
      </p:pic>
      <p:pic>
        <p:nvPicPr>
          <p:cNvPr id="10" name="Picture 9">
            <a:extLst>
              <a:ext uri="{FF2B5EF4-FFF2-40B4-BE49-F238E27FC236}">
                <a16:creationId xmlns:a16="http://schemas.microsoft.com/office/drawing/2014/main" id="{A7B994FF-0BA7-A0BC-066F-A7B9FD9A00F8}"/>
              </a:ext>
            </a:extLst>
          </p:cNvPr>
          <p:cNvPicPr>
            <a:picLocks noChangeAspect="1"/>
          </p:cNvPicPr>
          <p:nvPr/>
        </p:nvPicPr>
        <p:blipFill rotWithShape="1">
          <a:blip r:embed="rId4"/>
          <a:srcRect t="47941"/>
          <a:stretch/>
        </p:blipFill>
        <p:spPr>
          <a:xfrm>
            <a:off x="773430" y="5465618"/>
            <a:ext cx="7597140" cy="1392382"/>
          </a:xfrm>
          <a:prstGeom prst="rect">
            <a:avLst/>
          </a:prstGeom>
        </p:spPr>
      </p:pic>
      <p:pic>
        <p:nvPicPr>
          <p:cNvPr id="13" name="Picture 12">
            <a:extLst>
              <a:ext uri="{FF2B5EF4-FFF2-40B4-BE49-F238E27FC236}">
                <a16:creationId xmlns:a16="http://schemas.microsoft.com/office/drawing/2014/main" id="{0988F2DD-FDAA-B3A6-FC57-0AE24A8A6A64}"/>
              </a:ext>
            </a:extLst>
          </p:cNvPr>
          <p:cNvPicPr>
            <a:picLocks noChangeAspect="1"/>
          </p:cNvPicPr>
          <p:nvPr/>
        </p:nvPicPr>
        <p:blipFill rotWithShape="1">
          <a:blip r:embed="rId5"/>
          <a:srcRect t="62228"/>
          <a:stretch/>
        </p:blipFill>
        <p:spPr>
          <a:xfrm>
            <a:off x="800793" y="4852555"/>
            <a:ext cx="7688580" cy="613063"/>
          </a:xfrm>
          <a:prstGeom prst="rect">
            <a:avLst/>
          </a:prstGeom>
        </p:spPr>
      </p:pic>
      <p:pic>
        <p:nvPicPr>
          <p:cNvPr id="14" name="Picture 13">
            <a:extLst>
              <a:ext uri="{FF2B5EF4-FFF2-40B4-BE49-F238E27FC236}">
                <a16:creationId xmlns:a16="http://schemas.microsoft.com/office/drawing/2014/main" id="{A0A6C9B9-D91A-7635-8D1F-9A24A566A9E2}"/>
              </a:ext>
            </a:extLst>
          </p:cNvPr>
          <p:cNvPicPr>
            <a:picLocks noChangeAspect="1"/>
          </p:cNvPicPr>
          <p:nvPr/>
        </p:nvPicPr>
        <p:blipFill rotWithShape="1">
          <a:blip r:embed="rId6"/>
          <a:srcRect l="6477" t="24607" r="17841" b="70727"/>
          <a:stretch/>
        </p:blipFill>
        <p:spPr>
          <a:xfrm>
            <a:off x="955963" y="4688061"/>
            <a:ext cx="7304810" cy="266640"/>
          </a:xfrm>
          <a:prstGeom prst="rect">
            <a:avLst/>
          </a:prstGeom>
        </p:spPr>
      </p:pic>
      <p:sp>
        <p:nvSpPr>
          <p:cNvPr id="16" name="TextBox 15">
            <a:extLst>
              <a:ext uri="{FF2B5EF4-FFF2-40B4-BE49-F238E27FC236}">
                <a16:creationId xmlns:a16="http://schemas.microsoft.com/office/drawing/2014/main" id="{69F9B74F-68CF-C6F3-AE62-5625DC49CBF5}"/>
              </a:ext>
            </a:extLst>
          </p:cNvPr>
          <p:cNvSpPr txBox="1"/>
          <p:nvPr/>
        </p:nvSpPr>
        <p:spPr>
          <a:xfrm>
            <a:off x="2359083" y="4247937"/>
            <a:ext cx="4572000" cy="369332"/>
          </a:xfrm>
          <a:prstGeom prst="rect">
            <a:avLst/>
          </a:prstGeom>
          <a:noFill/>
        </p:spPr>
        <p:txBody>
          <a:bodyPr wrap="square">
            <a:spAutoFit/>
          </a:bodyPr>
          <a:lstStyle/>
          <a:p>
            <a:r>
              <a:rPr lang="it-IT" dirty="0">
                <a:hlinkClick r:id="rId7"/>
              </a:rPr>
              <a:t>https://www.dti.supsi.ch/en/web/isteps/home</a:t>
            </a:r>
            <a:r>
              <a:rPr lang="it-IT" dirty="0"/>
              <a:t>  </a:t>
            </a:r>
          </a:p>
        </p:txBody>
      </p:sp>
      <p:sp>
        <p:nvSpPr>
          <p:cNvPr id="17" name="Rectangle 16">
            <a:extLst>
              <a:ext uri="{FF2B5EF4-FFF2-40B4-BE49-F238E27FC236}">
                <a16:creationId xmlns:a16="http://schemas.microsoft.com/office/drawing/2014/main" id="{FE9E97D4-54CB-CA4D-D22D-83813F2CB9D1}"/>
              </a:ext>
            </a:extLst>
          </p:cNvPr>
          <p:cNvSpPr/>
          <p:nvPr/>
        </p:nvSpPr>
        <p:spPr>
          <a:xfrm>
            <a:off x="477982" y="3429000"/>
            <a:ext cx="3314700" cy="89529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7367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4B4503-55FD-2774-2C30-DEEB1657C424}"/>
              </a:ext>
            </a:extLst>
          </p:cNvPr>
          <p:cNvPicPr>
            <a:picLocks noChangeAspect="1"/>
          </p:cNvPicPr>
          <p:nvPr/>
        </p:nvPicPr>
        <p:blipFill rotWithShape="1">
          <a:blip r:embed="rId3"/>
          <a:srcRect t="7091" r="4886" b="4909"/>
          <a:stretch/>
        </p:blipFill>
        <p:spPr>
          <a:xfrm>
            <a:off x="223404" y="228598"/>
            <a:ext cx="8697191" cy="5029201"/>
          </a:xfrm>
          <a:prstGeom prst="rect">
            <a:avLst/>
          </a:prstGeom>
        </p:spPr>
      </p:pic>
      <p:sp>
        <p:nvSpPr>
          <p:cNvPr id="13" name="TextBox 12">
            <a:extLst>
              <a:ext uri="{FF2B5EF4-FFF2-40B4-BE49-F238E27FC236}">
                <a16:creationId xmlns:a16="http://schemas.microsoft.com/office/drawing/2014/main" id="{DA47F911-2D2D-47EA-09F3-E08F05DC85B6}"/>
              </a:ext>
            </a:extLst>
          </p:cNvPr>
          <p:cNvSpPr txBox="1"/>
          <p:nvPr/>
        </p:nvSpPr>
        <p:spPr>
          <a:xfrm>
            <a:off x="2639291" y="573870"/>
            <a:ext cx="4572000" cy="369332"/>
          </a:xfrm>
          <a:prstGeom prst="rect">
            <a:avLst/>
          </a:prstGeom>
          <a:noFill/>
        </p:spPr>
        <p:txBody>
          <a:bodyPr wrap="square">
            <a:spAutoFit/>
          </a:bodyPr>
          <a:lstStyle/>
          <a:p>
            <a:pPr algn="ctr"/>
            <a:r>
              <a:rPr lang="it-IT" dirty="0">
                <a:hlinkClick r:id="rId4"/>
              </a:rPr>
              <a:t>https://exchange.supsi.ch/en/home</a:t>
            </a:r>
            <a:r>
              <a:rPr lang="it-IT" dirty="0"/>
              <a:t>  </a:t>
            </a:r>
          </a:p>
        </p:txBody>
      </p:sp>
      <p:sp>
        <p:nvSpPr>
          <p:cNvPr id="15" name="TextBox 14">
            <a:extLst>
              <a:ext uri="{FF2B5EF4-FFF2-40B4-BE49-F238E27FC236}">
                <a16:creationId xmlns:a16="http://schemas.microsoft.com/office/drawing/2014/main" id="{1907DCEF-4B2E-C645-7C7D-4B8E59045450}"/>
              </a:ext>
            </a:extLst>
          </p:cNvPr>
          <p:cNvSpPr txBox="1"/>
          <p:nvPr/>
        </p:nvSpPr>
        <p:spPr>
          <a:xfrm>
            <a:off x="223404" y="5351144"/>
            <a:ext cx="8697191" cy="1354217"/>
          </a:xfrm>
          <a:prstGeom prst="rect">
            <a:avLst/>
          </a:prstGeom>
          <a:noFill/>
        </p:spPr>
        <p:txBody>
          <a:bodyPr wrap="square">
            <a:spAutoFit/>
          </a:bodyPr>
          <a:lstStyle/>
          <a:p>
            <a:pPr algn="l"/>
            <a:r>
              <a:rPr lang="en-US" b="0" i="0" dirty="0">
                <a:solidFill>
                  <a:srgbClr val="051226"/>
                </a:solidFill>
                <a:effectLst/>
                <a:latin typeface="var(--font-family-supsi-fedra-sans-medium)"/>
              </a:rPr>
              <a:t>Incoming students</a:t>
            </a:r>
          </a:p>
          <a:p>
            <a:pPr algn="l"/>
            <a:r>
              <a:rPr lang="en-US" sz="1000" b="0" i="0" dirty="0">
                <a:solidFill>
                  <a:srgbClr val="051226"/>
                </a:solidFill>
                <a:effectLst/>
                <a:latin typeface="var(--font-family-supsi-fedra-sans-medium)"/>
              </a:rPr>
              <a:t> </a:t>
            </a:r>
          </a:p>
          <a:p>
            <a:pPr algn="just"/>
            <a:r>
              <a:rPr lang="en-US" b="0" i="0" dirty="0">
                <a:solidFill>
                  <a:srgbClr val="051226"/>
                </a:solidFill>
                <a:effectLst/>
                <a:latin typeface="Supsi Fedra Sans Demi"/>
              </a:rPr>
              <a:t>SUPSI encourages mobility between institutions and welcomes Swiss, European and international students for study, internship and thesis activities, subject to agreement with the university of origin.</a:t>
            </a:r>
          </a:p>
        </p:txBody>
      </p:sp>
    </p:spTree>
    <p:extLst>
      <p:ext uri="{BB962C8B-B14F-4D97-AF65-F5344CB8AC3E}">
        <p14:creationId xmlns:p14="http://schemas.microsoft.com/office/powerpoint/2010/main" val="144626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7CDA075-2A3E-7675-77C3-01EB8E84A69E}"/>
              </a:ext>
            </a:extLst>
          </p:cNvPr>
          <p:cNvPicPr>
            <a:picLocks noChangeAspect="1"/>
          </p:cNvPicPr>
          <p:nvPr/>
        </p:nvPicPr>
        <p:blipFill>
          <a:blip r:embed="rId3"/>
          <a:stretch>
            <a:fillRect/>
          </a:stretch>
        </p:blipFill>
        <p:spPr>
          <a:xfrm>
            <a:off x="0" y="-72736"/>
            <a:ext cx="9144000" cy="6930735"/>
          </a:xfrm>
          <a:prstGeom prst="rect">
            <a:avLst/>
          </a:prstGeom>
        </p:spPr>
      </p:pic>
      <p:sp>
        <p:nvSpPr>
          <p:cNvPr id="43" name="TextBox 42">
            <a:extLst>
              <a:ext uri="{FF2B5EF4-FFF2-40B4-BE49-F238E27FC236}">
                <a16:creationId xmlns:a16="http://schemas.microsoft.com/office/drawing/2014/main" id="{DAA67C24-132B-2661-BF94-DF206174449D}"/>
              </a:ext>
            </a:extLst>
          </p:cNvPr>
          <p:cNvSpPr txBox="1"/>
          <p:nvPr/>
        </p:nvSpPr>
        <p:spPr>
          <a:xfrm rot="19981233">
            <a:off x="2010641" y="2217034"/>
            <a:ext cx="5122718" cy="923330"/>
          </a:xfrm>
          <a:prstGeom prst="rect">
            <a:avLst/>
          </a:prstGeom>
          <a:noFill/>
        </p:spPr>
        <p:txBody>
          <a:bodyPr wrap="square" rtlCol="0">
            <a:spAutoFit/>
          </a:bodyPr>
          <a:lstStyle/>
          <a:p>
            <a:pPr algn="ctr"/>
            <a:r>
              <a:rPr lang="it-IT" sz="5400" b="1" dirty="0">
                <a:solidFill>
                  <a:srgbClr val="FF0000"/>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FA09FB-8F6F-DEA9-149F-5248B6DEDBE8}"/>
              </a:ext>
            </a:extLst>
          </p:cNvPr>
          <p:cNvPicPr>
            <a:picLocks noChangeAspect="1"/>
          </p:cNvPicPr>
          <p:nvPr/>
        </p:nvPicPr>
        <p:blipFill rotWithShape="1">
          <a:blip r:embed="rId3"/>
          <a:srcRect l="17613" t="10545" r="18637" b="15091"/>
          <a:stretch/>
        </p:blipFill>
        <p:spPr>
          <a:xfrm>
            <a:off x="-1" y="20780"/>
            <a:ext cx="9144001" cy="6837219"/>
          </a:xfrm>
          <a:prstGeom prst="rect">
            <a:avLst/>
          </a:prstGeom>
        </p:spPr>
      </p:pic>
      <p:sp>
        <p:nvSpPr>
          <p:cNvPr id="2" name="Title 1"/>
          <p:cNvSpPr>
            <a:spLocks noGrp="1"/>
          </p:cNvSpPr>
          <p:nvPr>
            <p:ph type="title"/>
          </p:nvPr>
        </p:nvSpPr>
        <p:spPr>
          <a:xfrm>
            <a:off x="-2" y="519546"/>
            <a:ext cx="9144001" cy="1143000"/>
          </a:xfrm>
        </p:spPr>
        <p:txBody>
          <a:bodyPr>
            <a:normAutofit/>
          </a:bodyPr>
          <a:lstStyle/>
          <a:p>
            <a:r>
              <a:rPr lang="it-IT" i="1" dirty="0">
                <a:solidFill>
                  <a:schemeClr val="bg1"/>
                </a:solidFill>
                <a:hlinkClick r:id="rId4">
                  <a:extLst>
                    <a:ext uri="{A12FA001-AC4F-418D-AE19-62706E023703}">
                      <ahyp:hlinkClr xmlns:ahyp="http://schemas.microsoft.com/office/drawing/2018/hyperlinkcolor" val="tx"/>
                    </a:ext>
                  </a:extLst>
                </a:hlinkClick>
              </a:rPr>
              <a:t>www.supsi.ch</a:t>
            </a:r>
            <a:r>
              <a:rPr lang="it-IT" i="1" dirty="0">
                <a:solidFill>
                  <a:schemeClr val="bg1"/>
                </a:solidFill>
              </a:rPr>
              <a:t> </a:t>
            </a:r>
            <a:endParaRPr i="1" dirty="0">
              <a:solidFill>
                <a:schemeClr val="bg1"/>
              </a:solidFill>
            </a:endParaRPr>
          </a:p>
        </p:txBody>
      </p:sp>
      <p:sp>
        <p:nvSpPr>
          <p:cNvPr id="10" name="TextBox 9">
            <a:extLst>
              <a:ext uri="{FF2B5EF4-FFF2-40B4-BE49-F238E27FC236}">
                <a16:creationId xmlns:a16="http://schemas.microsoft.com/office/drawing/2014/main" id="{8EF6997B-BCD4-B2A7-97AE-DEDB5AD18B41}"/>
              </a:ext>
            </a:extLst>
          </p:cNvPr>
          <p:cNvSpPr txBox="1"/>
          <p:nvPr/>
        </p:nvSpPr>
        <p:spPr>
          <a:xfrm>
            <a:off x="1665143" y="2061686"/>
            <a:ext cx="5813713" cy="1938992"/>
          </a:xfrm>
          <a:prstGeom prst="rect">
            <a:avLst/>
          </a:prstGeom>
          <a:noFill/>
        </p:spPr>
        <p:txBody>
          <a:bodyPr wrap="square">
            <a:spAutoFit/>
          </a:bodyPr>
          <a:lstStyle/>
          <a:p>
            <a:pPr algn="ctr"/>
            <a:br>
              <a:rPr lang="en-US" sz="2400" b="1" dirty="0">
                <a:solidFill>
                  <a:schemeClr val="bg1"/>
                </a:solidFill>
              </a:rPr>
            </a:br>
            <a:r>
              <a:rPr lang="en-US" sz="2400" b="1" i="0" dirty="0">
                <a:solidFill>
                  <a:schemeClr val="bg1"/>
                </a:solidFill>
                <a:effectLst/>
                <a:latin typeface="Supsi Fedra Sans Demi"/>
              </a:rPr>
              <a:t>The University of Applied Sciences and Arts of Southern Switzerland (SUPSI) is one of the nine technical universities </a:t>
            </a:r>
            <a:r>
              <a:rPr lang="en-US" sz="2400" b="1" i="0" dirty="0" err="1">
                <a:solidFill>
                  <a:schemeClr val="bg1"/>
                </a:solidFill>
                <a:effectLst/>
                <a:latin typeface="Supsi Fedra Sans Demi"/>
              </a:rPr>
              <a:t>recognised</a:t>
            </a:r>
            <a:r>
              <a:rPr lang="en-US" sz="2400" b="1" i="0" dirty="0">
                <a:solidFill>
                  <a:schemeClr val="bg1"/>
                </a:solidFill>
                <a:effectLst/>
                <a:latin typeface="Supsi Fedra Sans Demi"/>
              </a:rPr>
              <a:t> by the Swiss Confederation.</a:t>
            </a:r>
            <a:endParaRPr lang="it-IT" sz="2400" b="1" dirty="0">
              <a:solidFill>
                <a:schemeClr val="bg1"/>
              </a:solidFill>
            </a:endParaRPr>
          </a:p>
        </p:txBody>
      </p:sp>
      <p:sp>
        <p:nvSpPr>
          <p:cNvPr id="3" name="Rectangle 2">
            <a:extLst>
              <a:ext uri="{FF2B5EF4-FFF2-40B4-BE49-F238E27FC236}">
                <a16:creationId xmlns:a16="http://schemas.microsoft.com/office/drawing/2014/main" id="{4FC7AFBD-BE2F-CE77-C46E-4E4CF05D74A3}"/>
              </a:ext>
            </a:extLst>
          </p:cNvPr>
          <p:cNvSpPr/>
          <p:nvPr/>
        </p:nvSpPr>
        <p:spPr>
          <a:xfrm>
            <a:off x="4478482" y="6411191"/>
            <a:ext cx="883227" cy="187036"/>
          </a:xfrm>
          <a:prstGeom prst="rect">
            <a:avLst/>
          </a:prstGeom>
          <a:solidFill>
            <a:srgbClr val="00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7F570AA0-0EEF-D96D-FF2A-8A74BF9C3AEC}"/>
              </a:ext>
            </a:extLst>
          </p:cNvPr>
          <p:cNvPicPr>
            <a:picLocks noChangeAspect="1"/>
          </p:cNvPicPr>
          <p:nvPr/>
        </p:nvPicPr>
        <p:blipFill>
          <a:blip r:embed="rId5"/>
          <a:srcRect t="50620" r="43823"/>
          <a:stretch>
            <a:fillRect/>
          </a:stretch>
        </p:blipFill>
        <p:spPr>
          <a:xfrm>
            <a:off x="182880" y="5687072"/>
            <a:ext cx="3881120" cy="911155"/>
          </a:xfrm>
          <a:prstGeom prst="rect">
            <a:avLst/>
          </a:prstGeom>
        </p:spPr>
      </p:pic>
    </p:spTree>
    <p:extLst>
      <p:ext uri="{BB962C8B-B14F-4D97-AF65-F5344CB8AC3E}">
        <p14:creationId xmlns:p14="http://schemas.microsoft.com/office/powerpoint/2010/main" val="198777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00D79F-08CC-3E36-49A1-A2F2235D347D}"/>
              </a:ext>
            </a:extLst>
          </p:cNvPr>
          <p:cNvPicPr>
            <a:picLocks noChangeAspect="1"/>
          </p:cNvPicPr>
          <p:nvPr/>
        </p:nvPicPr>
        <p:blipFill rotWithShape="1">
          <a:blip r:embed="rId2"/>
          <a:srcRect l="17194" t="32909" r="20341" b="29753"/>
          <a:stretch/>
        </p:blipFill>
        <p:spPr>
          <a:xfrm>
            <a:off x="114189" y="1583094"/>
            <a:ext cx="9029811" cy="3373370"/>
          </a:xfrm>
          <a:prstGeom prst="rect">
            <a:avLst/>
          </a:prstGeom>
        </p:spPr>
      </p:pic>
      <p:sp>
        <p:nvSpPr>
          <p:cNvPr id="7" name="TextBox 6">
            <a:extLst>
              <a:ext uri="{FF2B5EF4-FFF2-40B4-BE49-F238E27FC236}">
                <a16:creationId xmlns:a16="http://schemas.microsoft.com/office/drawing/2014/main" id="{1599255E-576E-B49F-948B-24D4A05AC3B6}"/>
              </a:ext>
            </a:extLst>
          </p:cNvPr>
          <p:cNvSpPr txBox="1"/>
          <p:nvPr/>
        </p:nvSpPr>
        <p:spPr>
          <a:xfrm>
            <a:off x="1911927" y="904009"/>
            <a:ext cx="5320145" cy="523220"/>
          </a:xfrm>
          <a:prstGeom prst="rect">
            <a:avLst/>
          </a:prstGeom>
          <a:noFill/>
        </p:spPr>
        <p:txBody>
          <a:bodyPr wrap="square" rtlCol="0">
            <a:spAutoFit/>
          </a:bodyPr>
          <a:lstStyle/>
          <a:p>
            <a:pPr algn="ctr"/>
            <a:r>
              <a:rPr lang="it-IT" sz="2800" dirty="0"/>
              <a:t>SUPSI COMMITMENTS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1B09CD-037A-D927-1A05-19077FFBC9D1}"/>
              </a:ext>
            </a:extLst>
          </p:cNvPr>
          <p:cNvSpPr txBox="1"/>
          <p:nvPr/>
        </p:nvSpPr>
        <p:spPr>
          <a:xfrm>
            <a:off x="888422" y="6516010"/>
            <a:ext cx="7439891" cy="369332"/>
          </a:xfrm>
          <a:prstGeom prst="rect">
            <a:avLst/>
          </a:prstGeom>
          <a:noFill/>
        </p:spPr>
        <p:txBody>
          <a:bodyPr wrap="square" rtlCol="0">
            <a:spAutoFit/>
          </a:bodyPr>
          <a:lstStyle/>
          <a:p>
            <a:pPr algn="ctr"/>
            <a:r>
              <a:rPr lang="it-IT" dirty="0">
                <a:hlinkClick r:id="rId3"/>
              </a:rPr>
              <a:t>https://www.supsi.ch/en/lugano-east-campus-usi-supsi%C2%A0</a:t>
            </a:r>
            <a:r>
              <a:rPr lang="it-IT" dirty="0"/>
              <a:t> </a:t>
            </a:r>
          </a:p>
        </p:txBody>
      </p:sp>
      <p:pic>
        <p:nvPicPr>
          <p:cNvPr id="13" name="Picture 12">
            <a:extLst>
              <a:ext uri="{FF2B5EF4-FFF2-40B4-BE49-F238E27FC236}">
                <a16:creationId xmlns:a16="http://schemas.microsoft.com/office/drawing/2014/main" id="{7F0362E6-C290-5388-E968-1E19DA14FE58}"/>
              </a:ext>
            </a:extLst>
          </p:cNvPr>
          <p:cNvPicPr>
            <a:picLocks noChangeAspect="1"/>
          </p:cNvPicPr>
          <p:nvPr/>
        </p:nvPicPr>
        <p:blipFill rotWithShape="1">
          <a:blip r:embed="rId4"/>
          <a:srcRect l="20568" t="46470" r="43977" b="28182"/>
          <a:stretch/>
        </p:blipFill>
        <p:spPr>
          <a:xfrm>
            <a:off x="1411201" y="3678057"/>
            <a:ext cx="6351039" cy="2837953"/>
          </a:xfrm>
          <a:prstGeom prst="rect">
            <a:avLst/>
          </a:prstGeom>
        </p:spPr>
      </p:pic>
      <p:pic>
        <p:nvPicPr>
          <p:cNvPr id="15" name="Picture 14">
            <a:extLst>
              <a:ext uri="{FF2B5EF4-FFF2-40B4-BE49-F238E27FC236}">
                <a16:creationId xmlns:a16="http://schemas.microsoft.com/office/drawing/2014/main" id="{02C3666D-330C-A5C4-3912-03D418C87DB6}"/>
              </a:ext>
            </a:extLst>
          </p:cNvPr>
          <p:cNvPicPr>
            <a:picLocks noChangeAspect="1"/>
          </p:cNvPicPr>
          <p:nvPr/>
        </p:nvPicPr>
        <p:blipFill rotWithShape="1">
          <a:blip r:embed="rId5"/>
          <a:srcRect l="4886" t="22727" r="36137" b="36363"/>
          <a:stretch/>
        </p:blipFill>
        <p:spPr>
          <a:xfrm>
            <a:off x="1501485" y="888266"/>
            <a:ext cx="6141027" cy="2662294"/>
          </a:xfrm>
          <a:prstGeom prst="rect">
            <a:avLst/>
          </a:prstGeom>
        </p:spPr>
      </p:pic>
      <p:sp>
        <p:nvSpPr>
          <p:cNvPr id="10" name="TextBox 9">
            <a:extLst>
              <a:ext uri="{FF2B5EF4-FFF2-40B4-BE49-F238E27FC236}">
                <a16:creationId xmlns:a16="http://schemas.microsoft.com/office/drawing/2014/main" id="{1FCE88F4-EDB9-F473-57D8-E4D9BBB2231E}"/>
              </a:ext>
            </a:extLst>
          </p:cNvPr>
          <p:cNvSpPr txBox="1"/>
          <p:nvPr/>
        </p:nvSpPr>
        <p:spPr>
          <a:xfrm>
            <a:off x="945570" y="395823"/>
            <a:ext cx="7325591" cy="492443"/>
          </a:xfrm>
          <a:prstGeom prst="rect">
            <a:avLst/>
          </a:prstGeom>
          <a:noFill/>
        </p:spPr>
        <p:txBody>
          <a:bodyPr wrap="square" rtlCol="0">
            <a:spAutoFit/>
          </a:bodyPr>
          <a:lstStyle/>
          <a:p>
            <a:pPr algn="ctr"/>
            <a:r>
              <a:rPr lang="it-IT" sz="2600" dirty="0">
                <a:solidFill>
                  <a:srgbClr val="0070C0"/>
                </a:solidFill>
              </a:rPr>
              <a:t>Lugano-Viganello, East Campus</a:t>
            </a:r>
          </a:p>
        </p:txBody>
      </p:sp>
      <p:sp>
        <p:nvSpPr>
          <p:cNvPr id="16" name="TextBox 15">
            <a:extLst>
              <a:ext uri="{FF2B5EF4-FFF2-40B4-BE49-F238E27FC236}">
                <a16:creationId xmlns:a16="http://schemas.microsoft.com/office/drawing/2014/main" id="{DF936478-CF15-2AC4-FB2A-54B31237FB75}"/>
              </a:ext>
            </a:extLst>
          </p:cNvPr>
          <p:cNvSpPr txBox="1"/>
          <p:nvPr/>
        </p:nvSpPr>
        <p:spPr>
          <a:xfrm>
            <a:off x="690995" y="-64879"/>
            <a:ext cx="7762009" cy="584775"/>
          </a:xfrm>
          <a:prstGeom prst="rect">
            <a:avLst/>
          </a:prstGeom>
          <a:noFill/>
        </p:spPr>
        <p:txBody>
          <a:bodyPr wrap="square">
            <a:spAutoFit/>
          </a:bodyPr>
          <a:lstStyle/>
          <a:p>
            <a:pPr algn="ctr"/>
            <a:r>
              <a:rPr lang="en-US" sz="3200" dirty="0">
                <a:solidFill>
                  <a:srgbClr val="0070C0"/>
                </a:solidFill>
                <a:hlinkClick r:id="rId3">
                  <a:extLst>
                    <a:ext uri="{A12FA001-AC4F-418D-AE19-62706E023703}">
                      <ahyp:hlinkClr xmlns:ahyp="http://schemas.microsoft.com/office/drawing/2018/hyperlinkcolor" val="tx"/>
                    </a:ext>
                  </a:extLst>
                </a:hlinkClick>
              </a:rPr>
              <a:t>The Department of Innovative Technologies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6157"/>
            <a:ext cx="8229600" cy="4525963"/>
          </a:xfrm>
        </p:spPr>
        <p:txBody>
          <a:bodyPr/>
          <a:lstStyle/>
          <a:p>
            <a:pPr marL="0" indent="0" algn="ctr">
              <a:buNone/>
            </a:pPr>
            <a:r>
              <a:rPr dirty="0" err="1">
                <a:solidFill>
                  <a:srgbClr val="0070C0"/>
                </a:solidFill>
              </a:rPr>
              <a:t>Viganello</a:t>
            </a:r>
            <a:r>
              <a:rPr lang="it-IT" dirty="0">
                <a:solidFill>
                  <a:srgbClr val="0070C0"/>
                </a:solidFill>
              </a:rPr>
              <a:t>’s </a:t>
            </a:r>
            <a:r>
              <a:rPr lang="it-IT" dirty="0" err="1">
                <a:solidFill>
                  <a:srgbClr val="0070C0"/>
                </a:solidFill>
              </a:rPr>
              <a:t>Departments</a:t>
            </a:r>
            <a:endParaRPr dirty="0">
              <a:solidFill>
                <a:srgbClr val="0070C0"/>
              </a:solidFill>
            </a:endParaRPr>
          </a:p>
        </p:txBody>
      </p:sp>
      <p:pic>
        <p:nvPicPr>
          <p:cNvPr id="7" name="Picture 6">
            <a:extLst>
              <a:ext uri="{FF2B5EF4-FFF2-40B4-BE49-F238E27FC236}">
                <a16:creationId xmlns:a16="http://schemas.microsoft.com/office/drawing/2014/main" id="{954DD8A4-A187-1160-BBA0-9EF12F7BCF5C}"/>
              </a:ext>
            </a:extLst>
          </p:cNvPr>
          <p:cNvPicPr>
            <a:picLocks noChangeAspect="1"/>
          </p:cNvPicPr>
          <p:nvPr/>
        </p:nvPicPr>
        <p:blipFill rotWithShape="1">
          <a:blip r:embed="rId2"/>
          <a:srcRect l="16818" t="43985" r="21478" b="14727"/>
          <a:stretch/>
        </p:blipFill>
        <p:spPr>
          <a:xfrm>
            <a:off x="217290" y="1939489"/>
            <a:ext cx="8623869" cy="3606513"/>
          </a:xfrm>
          <a:prstGeom prst="rect">
            <a:avLst/>
          </a:prstGeom>
        </p:spPr>
      </p:pic>
      <p:sp>
        <p:nvSpPr>
          <p:cNvPr id="6" name="Rectangle 5">
            <a:extLst>
              <a:ext uri="{FF2B5EF4-FFF2-40B4-BE49-F238E27FC236}">
                <a16:creationId xmlns:a16="http://schemas.microsoft.com/office/drawing/2014/main" id="{929F91F5-EF9E-3933-DA35-87F8F8C296C0}"/>
              </a:ext>
            </a:extLst>
          </p:cNvPr>
          <p:cNvSpPr/>
          <p:nvPr/>
        </p:nvSpPr>
        <p:spPr>
          <a:xfrm>
            <a:off x="6712527" y="1900523"/>
            <a:ext cx="2128632" cy="3325756"/>
          </a:xfrm>
          <a:prstGeom prst="rect">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7028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391C1F9-3643-864A-B2D7-8BFFBF265E94}"/>
              </a:ext>
            </a:extLst>
          </p:cNvPr>
          <p:cNvPicPr>
            <a:picLocks noChangeAspect="1"/>
          </p:cNvPicPr>
          <p:nvPr/>
        </p:nvPicPr>
        <p:blipFill rotWithShape="1">
          <a:blip r:embed="rId3"/>
          <a:srcRect l="3935" r="9843"/>
          <a:stretch/>
        </p:blipFill>
        <p:spPr>
          <a:xfrm>
            <a:off x="3275042" y="256822"/>
            <a:ext cx="5815100" cy="3258605"/>
          </a:xfrm>
          <a:prstGeom prst="rect">
            <a:avLst/>
          </a:prstGeom>
        </p:spPr>
      </p:pic>
      <p:pic>
        <p:nvPicPr>
          <p:cNvPr id="21" name="Picture 20">
            <a:extLst>
              <a:ext uri="{FF2B5EF4-FFF2-40B4-BE49-F238E27FC236}">
                <a16:creationId xmlns:a16="http://schemas.microsoft.com/office/drawing/2014/main" id="{6BFA81D2-9579-5554-4582-BD5C8B62FB04}"/>
              </a:ext>
            </a:extLst>
          </p:cNvPr>
          <p:cNvPicPr>
            <a:picLocks noChangeAspect="1"/>
          </p:cNvPicPr>
          <p:nvPr/>
        </p:nvPicPr>
        <p:blipFill>
          <a:blip r:embed="rId4"/>
          <a:stretch>
            <a:fillRect/>
          </a:stretch>
        </p:blipFill>
        <p:spPr>
          <a:xfrm>
            <a:off x="3344505" y="265832"/>
            <a:ext cx="1902903" cy="1635703"/>
          </a:xfrm>
          <a:prstGeom prst="rect">
            <a:avLst/>
          </a:prstGeom>
        </p:spPr>
      </p:pic>
      <p:pic>
        <p:nvPicPr>
          <p:cNvPr id="26" name="Picture 25">
            <a:extLst>
              <a:ext uri="{FF2B5EF4-FFF2-40B4-BE49-F238E27FC236}">
                <a16:creationId xmlns:a16="http://schemas.microsoft.com/office/drawing/2014/main" id="{F15ABC63-BD27-4211-D6EB-C38E874FBF30}"/>
              </a:ext>
            </a:extLst>
          </p:cNvPr>
          <p:cNvPicPr>
            <a:picLocks noChangeAspect="1"/>
          </p:cNvPicPr>
          <p:nvPr/>
        </p:nvPicPr>
        <p:blipFill>
          <a:blip r:embed="rId5"/>
          <a:stretch>
            <a:fillRect/>
          </a:stretch>
        </p:blipFill>
        <p:spPr>
          <a:xfrm>
            <a:off x="-1" y="197778"/>
            <a:ext cx="3313335" cy="3428648"/>
          </a:xfrm>
          <a:prstGeom prst="rect">
            <a:avLst/>
          </a:prstGeom>
        </p:spPr>
      </p:pic>
      <p:sp>
        <p:nvSpPr>
          <p:cNvPr id="25" name="Rectangle 1">
            <a:extLst>
              <a:ext uri="{FF2B5EF4-FFF2-40B4-BE49-F238E27FC236}">
                <a16:creationId xmlns:a16="http://schemas.microsoft.com/office/drawing/2014/main" id="{A1DE5A34-A924-F83B-6403-5380D7EFFCDA}"/>
              </a:ext>
            </a:extLst>
          </p:cNvPr>
          <p:cNvSpPr>
            <a:spLocks noChangeArrowheads="1"/>
          </p:cNvSpPr>
          <p:nvPr/>
        </p:nvSpPr>
        <p:spPr bwMode="auto">
          <a:xfrm>
            <a:off x="-18879" y="2776763"/>
            <a:ext cx="3293921" cy="73866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bg1"/>
                </a:solidFill>
                <a:effectLst/>
                <a:latin typeface="var(--font-family-supsi-fedra-sans-medium)"/>
              </a:rPr>
              <a:t>Prof. Dr. Milena Properzi</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bg1"/>
                </a:solidFill>
                <a:effectLst/>
              </a:rPr>
              <a:t>Director of the Department of Innovative Technologies</a:t>
            </a:r>
            <a:r>
              <a:rPr kumimoji="0" lang="it-IT" altLang="it-IT" sz="1400" b="1" i="0" u="none" strike="noStrike" cap="none" normalizeH="0" baseline="0" dirty="0">
                <a:ln>
                  <a:noFill/>
                </a:ln>
                <a:solidFill>
                  <a:schemeClr val="bg1"/>
                </a:solidFill>
                <a:effectLst/>
                <a:latin typeface="Arial" panose="020B0604020202020204" pitchFamily="34" charset="0"/>
              </a:rPr>
              <a:t> </a:t>
            </a:r>
          </a:p>
        </p:txBody>
      </p:sp>
      <p:pic>
        <p:nvPicPr>
          <p:cNvPr id="29" name="Picture 28">
            <a:extLst>
              <a:ext uri="{FF2B5EF4-FFF2-40B4-BE49-F238E27FC236}">
                <a16:creationId xmlns:a16="http://schemas.microsoft.com/office/drawing/2014/main" id="{B5947E7F-0A9F-F935-B7F0-FBC7C5E1190A}"/>
              </a:ext>
            </a:extLst>
          </p:cNvPr>
          <p:cNvPicPr>
            <a:picLocks noChangeAspect="1"/>
          </p:cNvPicPr>
          <p:nvPr/>
        </p:nvPicPr>
        <p:blipFill>
          <a:blip r:embed="rId6"/>
          <a:stretch>
            <a:fillRect/>
          </a:stretch>
        </p:blipFill>
        <p:spPr>
          <a:xfrm>
            <a:off x="0" y="3514046"/>
            <a:ext cx="9090142" cy="3010416"/>
          </a:xfrm>
          <a:prstGeom prst="rect">
            <a:avLst/>
          </a:prstGeom>
        </p:spPr>
      </p:pic>
      <p:sp>
        <p:nvSpPr>
          <p:cNvPr id="32" name="TextBox 31">
            <a:extLst>
              <a:ext uri="{FF2B5EF4-FFF2-40B4-BE49-F238E27FC236}">
                <a16:creationId xmlns:a16="http://schemas.microsoft.com/office/drawing/2014/main" id="{0332F930-98C7-F5B9-A3EF-C8FBCF2BC77B}"/>
              </a:ext>
            </a:extLst>
          </p:cNvPr>
          <p:cNvSpPr txBox="1"/>
          <p:nvPr/>
        </p:nvSpPr>
        <p:spPr>
          <a:xfrm>
            <a:off x="53858" y="3441309"/>
            <a:ext cx="4582390" cy="1384995"/>
          </a:xfrm>
          <a:prstGeom prst="rect">
            <a:avLst/>
          </a:prstGeom>
          <a:noFill/>
        </p:spPr>
        <p:txBody>
          <a:bodyPr wrap="square">
            <a:spAutoFit/>
          </a:bodyPr>
          <a:lstStyle/>
          <a:p>
            <a:pPr algn="l"/>
            <a:r>
              <a:rPr lang="en-US" sz="2800" b="1" i="0" dirty="0">
                <a:solidFill>
                  <a:schemeClr val="bg1"/>
                </a:solidFill>
                <a:effectLst/>
                <a:latin typeface="Times" panose="02020603050405020304" pitchFamily="18" charset="0"/>
              </a:rPr>
              <a:t>Master of Science in Engineering - Mechanical Engineering</a:t>
            </a:r>
          </a:p>
        </p:txBody>
      </p:sp>
      <p:sp>
        <p:nvSpPr>
          <p:cNvPr id="34" name="TextBox 33">
            <a:extLst>
              <a:ext uri="{FF2B5EF4-FFF2-40B4-BE49-F238E27FC236}">
                <a16:creationId xmlns:a16="http://schemas.microsoft.com/office/drawing/2014/main" id="{C5304CE6-C886-7298-FC55-34915DE2B86B}"/>
              </a:ext>
            </a:extLst>
          </p:cNvPr>
          <p:cNvSpPr txBox="1"/>
          <p:nvPr/>
        </p:nvSpPr>
        <p:spPr>
          <a:xfrm>
            <a:off x="81738" y="4757525"/>
            <a:ext cx="4490262" cy="1754326"/>
          </a:xfrm>
          <a:prstGeom prst="rect">
            <a:avLst/>
          </a:prstGeom>
          <a:noFill/>
        </p:spPr>
        <p:txBody>
          <a:bodyPr wrap="square">
            <a:spAutoFit/>
          </a:bodyPr>
          <a:lstStyle/>
          <a:p>
            <a:r>
              <a:rPr lang="en-US" b="0" i="1" dirty="0">
                <a:solidFill>
                  <a:schemeClr val="bg1"/>
                </a:solidFill>
                <a:effectLst/>
                <a:latin typeface="Supsi Fedra Sans Demi"/>
              </a:rPr>
              <a:t>The Master of Science in Engineering profile in Mechanical Engineering trains professionals in the development, production, use and optimization of machines, materials, plants and products in industrial, scientific and regulatory fields.</a:t>
            </a:r>
            <a:endParaRPr lang="it-IT" i="1" dirty="0">
              <a:solidFill>
                <a:schemeClr val="bg1"/>
              </a:solidFill>
            </a:endParaRPr>
          </a:p>
        </p:txBody>
      </p:sp>
      <p:sp>
        <p:nvSpPr>
          <p:cNvPr id="36" name="TextBox 35">
            <a:extLst>
              <a:ext uri="{FF2B5EF4-FFF2-40B4-BE49-F238E27FC236}">
                <a16:creationId xmlns:a16="http://schemas.microsoft.com/office/drawing/2014/main" id="{EDA7D0F4-47B8-71ED-E9BE-6CE5F281D1D5}"/>
              </a:ext>
            </a:extLst>
          </p:cNvPr>
          <p:cNvSpPr txBox="1"/>
          <p:nvPr/>
        </p:nvSpPr>
        <p:spPr>
          <a:xfrm>
            <a:off x="4636248" y="5729254"/>
            <a:ext cx="4608368" cy="646331"/>
          </a:xfrm>
          <a:prstGeom prst="rect">
            <a:avLst/>
          </a:prstGeom>
          <a:noFill/>
        </p:spPr>
        <p:txBody>
          <a:bodyPr wrap="square">
            <a:spAutoFit/>
          </a:bodyPr>
          <a:lstStyle/>
          <a:p>
            <a:r>
              <a:rPr lang="it-IT" i="1" dirty="0">
                <a:solidFill>
                  <a:schemeClr val="bg1"/>
                </a:solidFill>
              </a:rPr>
              <a:t>https://www.supsi.ch/en/mse-mechanical-engineering </a:t>
            </a:r>
          </a:p>
        </p:txBody>
      </p:sp>
    </p:spTree>
    <p:extLst>
      <p:ext uri="{BB962C8B-B14F-4D97-AF65-F5344CB8AC3E}">
        <p14:creationId xmlns:p14="http://schemas.microsoft.com/office/powerpoint/2010/main" val="205391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39DF03F-34E5-805A-3B6B-F4C3179DE450}"/>
              </a:ext>
            </a:extLst>
          </p:cNvPr>
          <p:cNvSpPr txBox="1"/>
          <p:nvPr/>
        </p:nvSpPr>
        <p:spPr>
          <a:xfrm>
            <a:off x="742611" y="438520"/>
            <a:ext cx="7408718" cy="954107"/>
          </a:xfrm>
          <a:prstGeom prst="rect">
            <a:avLst/>
          </a:prstGeom>
          <a:noFill/>
        </p:spPr>
        <p:txBody>
          <a:bodyPr wrap="square">
            <a:spAutoFit/>
          </a:bodyPr>
          <a:lstStyle/>
          <a:p>
            <a:pPr algn="ctr"/>
            <a:r>
              <a:rPr lang="en-US" sz="2800" b="1" i="0" dirty="0">
                <a:effectLst/>
                <a:latin typeface="Times" panose="02020603050405020304" pitchFamily="18" charset="0"/>
              </a:rPr>
              <a:t>Master of Science in Engineering - Mechanical Engineering: Competences</a:t>
            </a:r>
          </a:p>
        </p:txBody>
      </p:sp>
      <p:pic>
        <p:nvPicPr>
          <p:cNvPr id="13" name="Picture 12">
            <a:extLst>
              <a:ext uri="{FF2B5EF4-FFF2-40B4-BE49-F238E27FC236}">
                <a16:creationId xmlns:a16="http://schemas.microsoft.com/office/drawing/2014/main" id="{35A0E885-2302-4A29-685B-047EC1F4F99B}"/>
              </a:ext>
            </a:extLst>
          </p:cNvPr>
          <p:cNvPicPr>
            <a:picLocks noChangeAspect="1"/>
          </p:cNvPicPr>
          <p:nvPr/>
        </p:nvPicPr>
        <p:blipFill rotWithShape="1">
          <a:blip r:embed="rId2"/>
          <a:srcRect r="7491" b="82557"/>
          <a:stretch/>
        </p:blipFill>
        <p:spPr>
          <a:xfrm>
            <a:off x="342094" y="1481564"/>
            <a:ext cx="8459812" cy="877226"/>
          </a:xfrm>
          <a:prstGeom prst="rect">
            <a:avLst/>
          </a:prstGeom>
        </p:spPr>
      </p:pic>
      <p:pic>
        <p:nvPicPr>
          <p:cNvPr id="14" name="Picture 13">
            <a:extLst>
              <a:ext uri="{FF2B5EF4-FFF2-40B4-BE49-F238E27FC236}">
                <a16:creationId xmlns:a16="http://schemas.microsoft.com/office/drawing/2014/main" id="{36588E2C-8242-341E-F34D-A154E233D82A}"/>
              </a:ext>
            </a:extLst>
          </p:cNvPr>
          <p:cNvPicPr>
            <a:picLocks noChangeAspect="1"/>
          </p:cNvPicPr>
          <p:nvPr/>
        </p:nvPicPr>
        <p:blipFill rotWithShape="1">
          <a:blip r:embed="rId3"/>
          <a:srcRect l="35000" t="37763" r="15113" b="35455"/>
          <a:stretch/>
        </p:blipFill>
        <p:spPr>
          <a:xfrm>
            <a:off x="442998" y="3429000"/>
            <a:ext cx="8360941" cy="2805545"/>
          </a:xfrm>
          <a:prstGeom prst="rect">
            <a:avLst/>
          </a:prstGeom>
        </p:spPr>
      </p:pic>
      <p:sp>
        <p:nvSpPr>
          <p:cNvPr id="16" name="TextBox 15">
            <a:extLst>
              <a:ext uri="{FF2B5EF4-FFF2-40B4-BE49-F238E27FC236}">
                <a16:creationId xmlns:a16="http://schemas.microsoft.com/office/drawing/2014/main" id="{D71CB01A-3A42-2FC4-A782-70CB688B248B}"/>
              </a:ext>
            </a:extLst>
          </p:cNvPr>
          <p:cNvSpPr txBox="1"/>
          <p:nvPr/>
        </p:nvSpPr>
        <p:spPr>
          <a:xfrm>
            <a:off x="654627" y="2816843"/>
            <a:ext cx="7408718" cy="523220"/>
          </a:xfrm>
          <a:prstGeom prst="rect">
            <a:avLst/>
          </a:prstGeom>
          <a:noFill/>
        </p:spPr>
        <p:txBody>
          <a:bodyPr wrap="square">
            <a:spAutoFit/>
          </a:bodyPr>
          <a:lstStyle/>
          <a:p>
            <a:pPr algn="ctr"/>
            <a:r>
              <a:rPr lang="en-US" sz="2800" b="1" i="0" dirty="0">
                <a:effectLst/>
                <a:latin typeface="Times" panose="02020603050405020304" pitchFamily="18" charset="0"/>
              </a:rPr>
              <a:t>Educational and professional perspectives</a:t>
            </a:r>
          </a:p>
        </p:txBody>
      </p:sp>
    </p:spTree>
    <p:extLst>
      <p:ext uri="{BB962C8B-B14F-4D97-AF65-F5344CB8AC3E}">
        <p14:creationId xmlns:p14="http://schemas.microsoft.com/office/powerpoint/2010/main" val="235844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391D2-E7C4-021E-CD69-E3708E756DCE}"/>
              </a:ext>
            </a:extLst>
          </p:cNvPr>
          <p:cNvSpPr txBox="1"/>
          <p:nvPr/>
        </p:nvSpPr>
        <p:spPr>
          <a:xfrm>
            <a:off x="1350819" y="339500"/>
            <a:ext cx="6504708" cy="954107"/>
          </a:xfrm>
          <a:prstGeom prst="rect">
            <a:avLst/>
          </a:prstGeom>
          <a:noFill/>
        </p:spPr>
        <p:txBody>
          <a:bodyPr wrap="square">
            <a:spAutoFit/>
          </a:bodyPr>
          <a:lstStyle/>
          <a:p>
            <a:pPr algn="ctr"/>
            <a:r>
              <a:rPr lang="it-IT" sz="2800" dirty="0">
                <a:latin typeface="+mj-lt"/>
              </a:rPr>
              <a:t>Double Degree with SUPSI: </a:t>
            </a:r>
            <a:r>
              <a:rPr lang="en-US" sz="2800" i="1" dirty="0">
                <a:latin typeface="+mj-lt"/>
              </a:rPr>
              <a:t>Key Points of Interest for Applying</a:t>
            </a:r>
            <a:endParaRPr lang="it-IT" sz="2800" i="1" dirty="0">
              <a:latin typeface="+mj-lt"/>
            </a:endParaRPr>
          </a:p>
        </p:txBody>
      </p:sp>
      <p:sp>
        <p:nvSpPr>
          <p:cNvPr id="6" name="TextBox 5">
            <a:extLst>
              <a:ext uri="{FF2B5EF4-FFF2-40B4-BE49-F238E27FC236}">
                <a16:creationId xmlns:a16="http://schemas.microsoft.com/office/drawing/2014/main" id="{B223278D-597F-8891-1206-E6D0404ABED9}"/>
              </a:ext>
            </a:extLst>
          </p:cNvPr>
          <p:cNvSpPr txBox="1"/>
          <p:nvPr/>
        </p:nvSpPr>
        <p:spPr>
          <a:xfrm>
            <a:off x="836468" y="1596051"/>
            <a:ext cx="7533409" cy="5078313"/>
          </a:xfrm>
          <a:prstGeom prst="rect">
            <a:avLst/>
          </a:prstGeom>
          <a:noFill/>
        </p:spPr>
        <p:txBody>
          <a:bodyPr wrap="square">
            <a:spAutoFit/>
          </a:bodyPr>
          <a:lstStyle/>
          <a:p>
            <a:pPr marL="285750" indent="-285750" algn="just">
              <a:buFont typeface="Arial" panose="020B0604020202020204" pitchFamily="34" charset="0"/>
              <a:buChar char="•"/>
            </a:pPr>
            <a:r>
              <a:rPr lang="it-IT" dirty="0"/>
              <a:t>Students </a:t>
            </a:r>
            <a:r>
              <a:rPr lang="it-IT" dirty="0" err="1"/>
              <a:t>earn</a:t>
            </a:r>
            <a:r>
              <a:rPr lang="it-IT" dirty="0"/>
              <a:t> </a:t>
            </a:r>
            <a:r>
              <a:rPr lang="it-IT" dirty="0" err="1"/>
              <a:t>two</a:t>
            </a:r>
            <a:r>
              <a:rPr lang="it-IT" dirty="0"/>
              <a:t> </a:t>
            </a:r>
            <a:r>
              <a:rPr lang="it-IT" dirty="0" err="1"/>
              <a:t>officially</a:t>
            </a:r>
            <a:r>
              <a:rPr lang="it-IT" dirty="0"/>
              <a:t> </a:t>
            </a:r>
            <a:r>
              <a:rPr lang="it-IT" dirty="0" err="1"/>
              <a:t>recognized</a:t>
            </a:r>
            <a:r>
              <a:rPr lang="it-IT" dirty="0"/>
              <a:t> </a:t>
            </a:r>
            <a:r>
              <a:rPr lang="it-IT" dirty="0" err="1"/>
              <a:t>Master’s</a:t>
            </a:r>
            <a:r>
              <a:rPr lang="it-IT" dirty="0"/>
              <a:t> degrees: </a:t>
            </a:r>
            <a:r>
              <a:rPr lang="it-IT" b="1" i="1" dirty="0" err="1"/>
              <a:t>Master’s</a:t>
            </a:r>
            <a:r>
              <a:rPr lang="it-IT" b="1" i="1" dirty="0"/>
              <a:t> Degree in </a:t>
            </a:r>
            <a:r>
              <a:rPr lang="it-IT" b="1" i="1" dirty="0" err="1"/>
              <a:t>Mechanical</a:t>
            </a:r>
            <a:r>
              <a:rPr lang="it-IT" b="1" i="1" dirty="0"/>
              <a:t> Engineering </a:t>
            </a:r>
            <a:r>
              <a:rPr lang="it-IT" dirty="0"/>
              <a:t>(from the </a:t>
            </a:r>
            <a:r>
              <a:rPr lang="it-IT" dirty="0" err="1"/>
              <a:t>Italian</a:t>
            </a:r>
            <a:r>
              <a:rPr lang="it-IT" dirty="0"/>
              <a:t> home </a:t>
            </a:r>
            <a:r>
              <a:rPr lang="it-IT" dirty="0" err="1"/>
              <a:t>university</a:t>
            </a:r>
            <a:r>
              <a:rPr lang="it-IT" dirty="0"/>
              <a:t>) and </a:t>
            </a:r>
            <a:r>
              <a:rPr lang="it-IT" b="1" i="1" dirty="0"/>
              <a:t>Master of Science in Engineering </a:t>
            </a:r>
            <a:r>
              <a:rPr lang="it-IT" dirty="0"/>
              <a:t>(</a:t>
            </a:r>
            <a:r>
              <a:rPr lang="it-IT" dirty="0" err="1"/>
              <a:t>Mechanical</a:t>
            </a:r>
            <a:r>
              <a:rPr lang="it-IT" dirty="0"/>
              <a:t> Engineering and/or </a:t>
            </a:r>
            <a:r>
              <a:rPr lang="it-IT" dirty="0" err="1"/>
              <a:t>Mechatronics</a:t>
            </a:r>
            <a:r>
              <a:rPr lang="it-IT" dirty="0"/>
              <a:t> &amp; Automation) from SUPSI, </a:t>
            </a:r>
            <a:r>
              <a:rPr lang="it-IT" dirty="0" err="1"/>
              <a:t>Switzerland</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International and </a:t>
            </a:r>
            <a:r>
              <a:rPr lang="it-IT" dirty="0" err="1"/>
              <a:t>Multicultural</a:t>
            </a:r>
            <a:r>
              <a:rPr lang="it-IT" dirty="0"/>
              <a:t> Experience. The </a:t>
            </a:r>
            <a:r>
              <a:rPr lang="it-IT" dirty="0" err="1"/>
              <a:t>program</a:t>
            </a:r>
            <a:r>
              <a:rPr lang="it-IT" dirty="0"/>
              <a:t> </a:t>
            </a:r>
            <a:r>
              <a:rPr lang="it-IT" dirty="0" err="1"/>
              <a:t>includes</a:t>
            </a:r>
            <a:r>
              <a:rPr lang="it-IT" dirty="0"/>
              <a:t> a </a:t>
            </a:r>
            <a:r>
              <a:rPr lang="it-IT" dirty="0" err="1"/>
              <a:t>mandatory</a:t>
            </a:r>
            <a:r>
              <a:rPr lang="it-IT" dirty="0"/>
              <a:t> one-</a:t>
            </a:r>
            <a:r>
              <a:rPr lang="it-IT" dirty="0" err="1"/>
              <a:t>year</a:t>
            </a:r>
            <a:r>
              <a:rPr lang="it-IT" dirty="0"/>
              <a:t> </a:t>
            </a:r>
            <a:r>
              <a:rPr lang="it-IT" dirty="0" err="1"/>
              <a:t>mobility</a:t>
            </a:r>
            <a:r>
              <a:rPr lang="it-IT" dirty="0"/>
              <a:t> </a:t>
            </a:r>
            <a:r>
              <a:rPr lang="it-IT" dirty="0" err="1"/>
              <a:t>period</a:t>
            </a:r>
            <a:r>
              <a:rPr lang="it-IT" dirty="0"/>
              <a:t> in Lugano, </a:t>
            </a:r>
            <a:r>
              <a:rPr lang="it-IT" dirty="0" err="1"/>
              <a:t>offering</a:t>
            </a:r>
            <a:r>
              <a:rPr lang="it-IT" dirty="0"/>
              <a:t> </a:t>
            </a:r>
            <a:r>
              <a:rPr lang="it-IT" dirty="0" err="1"/>
              <a:t>exposure</a:t>
            </a:r>
            <a:r>
              <a:rPr lang="it-IT" dirty="0"/>
              <a:t> to a </a:t>
            </a:r>
            <a:r>
              <a:rPr lang="it-IT" dirty="0" err="1"/>
              <a:t>multicultural</a:t>
            </a:r>
            <a:r>
              <a:rPr lang="it-IT" dirty="0"/>
              <a:t> </a:t>
            </a:r>
            <a:r>
              <a:rPr lang="it-IT" dirty="0" err="1"/>
              <a:t>academic</a:t>
            </a:r>
            <a:r>
              <a:rPr lang="it-IT" dirty="0"/>
              <a:t> and </a:t>
            </a:r>
            <a:r>
              <a:rPr lang="it-IT" dirty="0" err="1"/>
              <a:t>professional</a:t>
            </a:r>
            <a:r>
              <a:rPr lang="it-IT" dirty="0"/>
              <a:t> </a:t>
            </a:r>
            <a:r>
              <a:rPr lang="it-IT" dirty="0" err="1"/>
              <a:t>environment</a:t>
            </a:r>
            <a:r>
              <a:rPr lang="it-IT" dirty="0"/>
              <a:t> in </a:t>
            </a:r>
            <a:r>
              <a:rPr lang="it-IT" dirty="0" err="1"/>
              <a:t>Switzerland</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Strong Focus on Engineering Innovation. The curriculum </a:t>
            </a:r>
            <a:r>
              <a:rPr lang="it-IT" dirty="0" err="1"/>
              <a:t>emphasizes</a:t>
            </a:r>
            <a:r>
              <a:rPr lang="it-IT" dirty="0"/>
              <a:t> </a:t>
            </a:r>
            <a:r>
              <a:rPr lang="it-IT" dirty="0" err="1"/>
              <a:t>mechanical</a:t>
            </a:r>
            <a:r>
              <a:rPr lang="it-IT" dirty="0"/>
              <a:t> engineering, </a:t>
            </a:r>
            <a:r>
              <a:rPr lang="it-IT" dirty="0" err="1"/>
              <a:t>mechatronics</a:t>
            </a:r>
            <a:r>
              <a:rPr lang="it-IT" dirty="0"/>
              <a:t>, </a:t>
            </a:r>
            <a:r>
              <a:rPr lang="it-IT" dirty="0" err="1"/>
              <a:t>automation</a:t>
            </a:r>
            <a:r>
              <a:rPr lang="it-IT" dirty="0"/>
              <a:t>, </a:t>
            </a:r>
            <a:r>
              <a:rPr lang="it-IT" dirty="0" err="1"/>
              <a:t>robotics</a:t>
            </a:r>
            <a:r>
              <a:rPr lang="it-IT" dirty="0"/>
              <a:t>, </a:t>
            </a:r>
            <a:r>
              <a:rPr lang="it-IT" dirty="0" err="1"/>
              <a:t>advanced</a:t>
            </a:r>
            <a:r>
              <a:rPr lang="it-IT" dirty="0"/>
              <a:t> manufacturing, and </a:t>
            </a:r>
            <a:r>
              <a:rPr lang="it-IT" dirty="0" err="1"/>
              <a:t>sustainability</a:t>
            </a:r>
            <a:r>
              <a:rPr lang="it-IT" dirty="0"/>
              <a:t>, </a:t>
            </a:r>
            <a:r>
              <a:rPr lang="it-IT" dirty="0" err="1"/>
              <a:t>preparing</a:t>
            </a:r>
            <a:r>
              <a:rPr lang="it-IT" dirty="0"/>
              <a:t> </a:t>
            </a:r>
            <a:r>
              <a:rPr lang="it-IT" dirty="0" err="1"/>
              <a:t>students</a:t>
            </a:r>
            <a:r>
              <a:rPr lang="it-IT" dirty="0"/>
              <a:t> for cutting-</a:t>
            </a:r>
            <a:r>
              <a:rPr lang="it-IT" dirty="0" err="1"/>
              <a:t>edge</a:t>
            </a:r>
            <a:r>
              <a:rPr lang="it-IT" dirty="0"/>
              <a:t> industrial </a:t>
            </a:r>
            <a:r>
              <a:rPr lang="it-IT" dirty="0" err="1"/>
              <a:t>applications</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Career </a:t>
            </a:r>
            <a:r>
              <a:rPr lang="it-IT" dirty="0" err="1"/>
              <a:t>Advantages</a:t>
            </a:r>
            <a:r>
              <a:rPr lang="it-IT" dirty="0"/>
              <a:t> in the </a:t>
            </a:r>
            <a:r>
              <a:rPr lang="it-IT" dirty="0" err="1"/>
              <a:t>European</a:t>
            </a:r>
            <a:r>
              <a:rPr lang="it-IT" dirty="0"/>
              <a:t> Job Market. </a:t>
            </a:r>
            <a:r>
              <a:rPr lang="it-IT" dirty="0" err="1"/>
              <a:t>Graduates</a:t>
            </a:r>
            <a:r>
              <a:rPr lang="it-IT" dirty="0"/>
              <a:t> gain strong </a:t>
            </a:r>
            <a:r>
              <a:rPr lang="it-IT" dirty="0" err="1"/>
              <a:t>competitiveness</a:t>
            </a:r>
            <a:r>
              <a:rPr lang="it-IT" dirty="0"/>
              <a:t>, </a:t>
            </a:r>
            <a:r>
              <a:rPr lang="it-IT" dirty="0" err="1"/>
              <a:t>improved</a:t>
            </a:r>
            <a:r>
              <a:rPr lang="it-IT" dirty="0"/>
              <a:t> </a:t>
            </a:r>
            <a:r>
              <a:rPr lang="it-IT" dirty="0" err="1"/>
              <a:t>employability</a:t>
            </a:r>
            <a:r>
              <a:rPr lang="it-IT" dirty="0"/>
              <a:t>, and access to international career </a:t>
            </a:r>
            <a:r>
              <a:rPr lang="it-IT" dirty="0" err="1"/>
              <a:t>opportunities</a:t>
            </a:r>
            <a:r>
              <a:rPr lang="it-IT" dirty="0"/>
              <a:t>, </a:t>
            </a:r>
            <a:r>
              <a:rPr lang="it-IT" dirty="0" err="1"/>
              <a:t>especially</a:t>
            </a:r>
            <a:r>
              <a:rPr lang="it-IT" dirty="0"/>
              <a:t> in industrial, manufacturing, </a:t>
            </a:r>
            <a:r>
              <a:rPr lang="it-IT" dirty="0" err="1"/>
              <a:t>automation</a:t>
            </a:r>
            <a:r>
              <a:rPr lang="it-IT" dirty="0"/>
              <a:t>, and R&amp;D </a:t>
            </a:r>
            <a:r>
              <a:rPr lang="it-IT" dirty="0" err="1"/>
              <a:t>sectors</a:t>
            </a:r>
            <a:r>
              <a:rPr lang="it-IT" dirty="0"/>
              <a:t>.</a:t>
            </a:r>
          </a:p>
        </p:txBody>
      </p:sp>
    </p:spTree>
    <p:extLst>
      <p:ext uri="{BB962C8B-B14F-4D97-AF65-F5344CB8AC3E}">
        <p14:creationId xmlns:p14="http://schemas.microsoft.com/office/powerpoint/2010/main" val="36103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1C4F32-0E9F-C2E2-4D8F-7885A90767B5}"/>
              </a:ext>
            </a:extLst>
          </p:cNvPr>
          <p:cNvSpPr txBox="1"/>
          <p:nvPr/>
        </p:nvSpPr>
        <p:spPr>
          <a:xfrm>
            <a:off x="779318" y="335845"/>
            <a:ext cx="7793182" cy="6186309"/>
          </a:xfrm>
          <a:prstGeom prst="rect">
            <a:avLst/>
          </a:prstGeom>
          <a:noFill/>
        </p:spPr>
        <p:txBody>
          <a:bodyPr wrap="square">
            <a:spAutoFit/>
          </a:bodyPr>
          <a:lstStyle/>
          <a:p>
            <a:pPr marL="285750" indent="-285750" algn="just">
              <a:buFont typeface="Arial" panose="020B0604020202020204" pitchFamily="34" charset="0"/>
              <a:buChar char="•"/>
            </a:pPr>
            <a:r>
              <a:rPr lang="it-IT" dirty="0" err="1"/>
              <a:t>Structured</a:t>
            </a:r>
            <a:r>
              <a:rPr lang="it-IT" dirty="0"/>
              <a:t> and </a:t>
            </a:r>
            <a:r>
              <a:rPr lang="it-IT" dirty="0" err="1"/>
              <a:t>Guaranteed</a:t>
            </a:r>
            <a:r>
              <a:rPr lang="it-IT" dirty="0"/>
              <a:t> Credit </a:t>
            </a:r>
            <a:r>
              <a:rPr lang="it-IT" dirty="0" err="1"/>
              <a:t>Recognition</a:t>
            </a:r>
            <a:r>
              <a:rPr lang="it-IT" dirty="0"/>
              <a:t>. </a:t>
            </a:r>
            <a:r>
              <a:rPr lang="it-IT" dirty="0" err="1"/>
              <a:t>All</a:t>
            </a:r>
            <a:r>
              <a:rPr lang="it-IT" dirty="0"/>
              <a:t> </a:t>
            </a:r>
            <a:r>
              <a:rPr lang="it-IT" dirty="0" err="1"/>
              <a:t>exams</a:t>
            </a:r>
            <a:r>
              <a:rPr lang="it-IT" dirty="0"/>
              <a:t> </a:t>
            </a:r>
            <a:r>
              <a:rPr lang="it-IT" dirty="0" err="1"/>
              <a:t>passed</a:t>
            </a:r>
            <a:r>
              <a:rPr lang="it-IT" dirty="0"/>
              <a:t> </a:t>
            </a:r>
            <a:r>
              <a:rPr lang="it-IT" dirty="0" err="1"/>
              <a:t>at</a:t>
            </a:r>
            <a:r>
              <a:rPr lang="it-IT" dirty="0"/>
              <a:t> the </a:t>
            </a:r>
            <a:r>
              <a:rPr lang="it-IT" dirty="0" err="1"/>
              <a:t>host</a:t>
            </a:r>
            <a:r>
              <a:rPr lang="it-IT" dirty="0"/>
              <a:t> </a:t>
            </a:r>
            <a:r>
              <a:rPr lang="it-IT" dirty="0" err="1"/>
              <a:t>university</a:t>
            </a:r>
            <a:r>
              <a:rPr lang="it-IT" dirty="0"/>
              <a:t> are </a:t>
            </a:r>
            <a:r>
              <a:rPr lang="it-IT" dirty="0" err="1"/>
              <a:t>fully</a:t>
            </a:r>
            <a:r>
              <a:rPr lang="it-IT" dirty="0"/>
              <a:t> </a:t>
            </a:r>
            <a:r>
              <a:rPr lang="it-IT" dirty="0" err="1"/>
              <a:t>recognized</a:t>
            </a:r>
            <a:r>
              <a:rPr lang="it-IT" dirty="0"/>
              <a:t> by the home </a:t>
            </a:r>
            <a:r>
              <a:rPr lang="it-IT" dirty="0" err="1"/>
              <a:t>university</a:t>
            </a:r>
            <a:r>
              <a:rPr lang="it-IT" dirty="0"/>
              <a:t> </a:t>
            </a:r>
            <a:r>
              <a:rPr lang="it-IT" dirty="0" err="1"/>
              <a:t>through</a:t>
            </a:r>
            <a:r>
              <a:rPr lang="it-IT" dirty="0"/>
              <a:t> the ECTS system, with no </a:t>
            </a:r>
            <a:r>
              <a:rPr lang="it-IT" dirty="0" err="1"/>
              <a:t>loss</a:t>
            </a:r>
            <a:r>
              <a:rPr lang="it-IT" dirty="0"/>
              <a:t> of </a:t>
            </a:r>
            <a:r>
              <a:rPr lang="it-IT" dirty="0" err="1"/>
              <a:t>academic</a:t>
            </a:r>
            <a:r>
              <a:rPr lang="it-IT" dirty="0"/>
              <a:t> time.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Single </a:t>
            </a:r>
            <a:r>
              <a:rPr lang="it-IT" dirty="0" err="1"/>
              <a:t>Tuition</a:t>
            </a:r>
            <a:r>
              <a:rPr lang="it-IT" dirty="0"/>
              <a:t> </a:t>
            </a:r>
            <a:r>
              <a:rPr lang="it-IT" dirty="0" err="1"/>
              <a:t>Fee</a:t>
            </a:r>
            <a:r>
              <a:rPr lang="it-IT" dirty="0"/>
              <a:t>. Students </a:t>
            </a:r>
            <a:r>
              <a:rPr lang="it-IT" dirty="0" err="1"/>
              <a:t>pay</a:t>
            </a:r>
            <a:r>
              <a:rPr lang="it-IT" dirty="0"/>
              <a:t> </a:t>
            </a:r>
            <a:r>
              <a:rPr lang="it-IT" dirty="0" err="1"/>
              <a:t>tuition</a:t>
            </a:r>
            <a:r>
              <a:rPr lang="it-IT" dirty="0"/>
              <a:t> </a:t>
            </a:r>
            <a:r>
              <a:rPr lang="it-IT" dirty="0" err="1"/>
              <a:t>only</a:t>
            </a:r>
            <a:r>
              <a:rPr lang="it-IT" dirty="0"/>
              <a:t> </a:t>
            </a:r>
            <a:r>
              <a:rPr lang="it-IT" dirty="0" err="1"/>
              <a:t>at</a:t>
            </a:r>
            <a:r>
              <a:rPr lang="it-IT" dirty="0"/>
              <a:t> </a:t>
            </a:r>
            <a:r>
              <a:rPr lang="it-IT" dirty="0" err="1"/>
              <a:t>their</a:t>
            </a:r>
            <a:r>
              <a:rPr lang="it-IT" dirty="0"/>
              <a:t> home </a:t>
            </a:r>
            <a:r>
              <a:rPr lang="it-IT" dirty="0" err="1"/>
              <a:t>university</a:t>
            </a:r>
            <a:r>
              <a:rPr lang="it-IT" dirty="0"/>
              <a:t>, </a:t>
            </a:r>
            <a:r>
              <a:rPr lang="it-IT" dirty="0" err="1"/>
              <a:t>reducing</a:t>
            </a:r>
            <a:r>
              <a:rPr lang="it-IT" dirty="0"/>
              <a:t> </a:t>
            </a:r>
            <a:r>
              <a:rPr lang="it-IT" dirty="0" err="1"/>
              <a:t>financial</a:t>
            </a:r>
            <a:r>
              <a:rPr lang="it-IT" dirty="0"/>
              <a:t> burden </a:t>
            </a:r>
            <a:r>
              <a:rPr lang="it-IT" dirty="0" err="1"/>
              <a:t>while</a:t>
            </a:r>
            <a:r>
              <a:rPr lang="it-IT" dirty="0"/>
              <a:t> </a:t>
            </a:r>
            <a:r>
              <a:rPr lang="it-IT" dirty="0" err="1"/>
              <a:t>studying</a:t>
            </a:r>
            <a:r>
              <a:rPr lang="it-IT" dirty="0"/>
              <a:t> </a:t>
            </a:r>
            <a:r>
              <a:rPr lang="it-IT" dirty="0" err="1"/>
              <a:t>abroad</a:t>
            </a:r>
            <a:r>
              <a:rPr lang="it-IT" dirty="0"/>
              <a:t> (</a:t>
            </a:r>
            <a:r>
              <a:rPr lang="it-IT" dirty="0" err="1"/>
              <a:t>only</a:t>
            </a:r>
            <a:r>
              <a:rPr lang="it-IT" dirty="0"/>
              <a:t> minor diploma </a:t>
            </a:r>
            <a:r>
              <a:rPr lang="it-IT" dirty="0" err="1"/>
              <a:t>fees</a:t>
            </a:r>
            <a:r>
              <a:rPr lang="it-IT" dirty="0"/>
              <a:t> </a:t>
            </a:r>
            <a:r>
              <a:rPr lang="it-IT" dirty="0" err="1"/>
              <a:t>may</a:t>
            </a:r>
            <a:r>
              <a:rPr lang="it-IT" dirty="0"/>
              <a:t> </a:t>
            </a:r>
            <a:r>
              <a:rPr lang="it-IT" dirty="0" err="1"/>
              <a:t>apply</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English-</a:t>
            </a:r>
            <a:r>
              <a:rPr lang="it-IT" dirty="0" err="1"/>
              <a:t>Taught</a:t>
            </a:r>
            <a:r>
              <a:rPr lang="it-IT" dirty="0"/>
              <a:t> Thesis and </a:t>
            </a:r>
            <a:r>
              <a:rPr lang="it-IT" dirty="0" err="1"/>
              <a:t>Academic</a:t>
            </a:r>
            <a:r>
              <a:rPr lang="it-IT" dirty="0"/>
              <a:t> Integration. The </a:t>
            </a:r>
            <a:r>
              <a:rPr lang="it-IT" dirty="0" err="1"/>
              <a:t>Master’s</a:t>
            </a:r>
            <a:r>
              <a:rPr lang="it-IT" dirty="0"/>
              <a:t> </a:t>
            </a:r>
            <a:r>
              <a:rPr lang="it-IT" dirty="0" err="1"/>
              <a:t>thesis</a:t>
            </a:r>
            <a:r>
              <a:rPr lang="it-IT" dirty="0"/>
              <a:t> </a:t>
            </a:r>
            <a:r>
              <a:rPr lang="it-IT" dirty="0" err="1"/>
              <a:t>is</a:t>
            </a:r>
            <a:r>
              <a:rPr lang="it-IT" dirty="0"/>
              <a:t> </a:t>
            </a:r>
            <a:r>
              <a:rPr lang="it-IT" dirty="0" err="1"/>
              <a:t>written</a:t>
            </a:r>
            <a:r>
              <a:rPr lang="it-IT" dirty="0"/>
              <a:t> in English and co-</a:t>
            </a:r>
            <a:r>
              <a:rPr lang="it-IT" dirty="0" err="1"/>
              <a:t>supervised</a:t>
            </a:r>
            <a:r>
              <a:rPr lang="it-IT" dirty="0"/>
              <a:t> by professors from </a:t>
            </a:r>
            <a:r>
              <a:rPr lang="it-IT" dirty="0" err="1"/>
              <a:t>both</a:t>
            </a:r>
            <a:r>
              <a:rPr lang="it-IT" dirty="0"/>
              <a:t> </a:t>
            </a:r>
            <a:r>
              <a:rPr lang="it-IT" dirty="0" err="1"/>
              <a:t>universities</a:t>
            </a:r>
            <a:r>
              <a:rPr lang="it-IT" dirty="0"/>
              <a:t>, </a:t>
            </a:r>
            <a:r>
              <a:rPr lang="it-IT" dirty="0" err="1"/>
              <a:t>strengthening</a:t>
            </a:r>
            <a:r>
              <a:rPr lang="it-IT" dirty="0"/>
              <a:t> </a:t>
            </a:r>
            <a:r>
              <a:rPr lang="it-IT" dirty="0" err="1"/>
              <a:t>academic</a:t>
            </a:r>
            <a:r>
              <a:rPr lang="it-IT" dirty="0"/>
              <a:t> </a:t>
            </a:r>
            <a:r>
              <a:rPr lang="it-IT" dirty="0" err="1"/>
              <a:t>quality</a:t>
            </a:r>
            <a:r>
              <a:rPr lang="it-IT" dirty="0"/>
              <a:t> and international </a:t>
            </a:r>
            <a:r>
              <a:rPr lang="it-IT" dirty="0" err="1"/>
              <a:t>research</a:t>
            </a:r>
            <a:r>
              <a:rPr lang="it-IT" dirty="0"/>
              <a:t> skills.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Limited and </a:t>
            </a:r>
            <a:r>
              <a:rPr lang="it-IT" dirty="0" err="1"/>
              <a:t>Selective</a:t>
            </a:r>
            <a:r>
              <a:rPr lang="it-IT" dirty="0"/>
              <a:t> Program. The </a:t>
            </a:r>
            <a:r>
              <a:rPr lang="it-IT" dirty="0" err="1"/>
              <a:t>program</a:t>
            </a:r>
            <a:r>
              <a:rPr lang="it-IT" dirty="0"/>
              <a:t> </a:t>
            </a:r>
            <a:r>
              <a:rPr lang="it-IT" dirty="0" err="1"/>
              <a:t>admits</a:t>
            </a:r>
            <a:r>
              <a:rPr lang="it-IT" dirty="0"/>
              <a:t> a small </a:t>
            </a:r>
            <a:r>
              <a:rPr lang="it-IT" dirty="0" err="1"/>
              <a:t>number</a:t>
            </a:r>
            <a:r>
              <a:rPr lang="it-IT" dirty="0"/>
              <a:t> of </a:t>
            </a:r>
            <a:r>
              <a:rPr lang="it-IT" dirty="0" err="1"/>
              <a:t>students</a:t>
            </a:r>
            <a:r>
              <a:rPr lang="it-IT" dirty="0"/>
              <a:t> </a:t>
            </a:r>
            <a:r>
              <a:rPr lang="it-IT" dirty="0" err="1"/>
              <a:t>each</a:t>
            </a:r>
            <a:r>
              <a:rPr lang="it-IT" dirty="0"/>
              <a:t> </a:t>
            </a:r>
            <a:r>
              <a:rPr lang="it-IT" dirty="0" err="1"/>
              <a:t>year</a:t>
            </a:r>
            <a:r>
              <a:rPr lang="it-IT" dirty="0"/>
              <a:t>, </a:t>
            </a:r>
            <a:r>
              <a:rPr lang="it-IT" dirty="0" err="1"/>
              <a:t>ensuring</a:t>
            </a:r>
            <a:r>
              <a:rPr lang="it-IT" dirty="0"/>
              <a:t> </a:t>
            </a:r>
            <a:r>
              <a:rPr lang="it-IT" dirty="0" err="1"/>
              <a:t>personalized</a:t>
            </a:r>
            <a:r>
              <a:rPr lang="it-IT" dirty="0"/>
              <a:t> </a:t>
            </a:r>
            <a:r>
              <a:rPr lang="it-IT" dirty="0" err="1"/>
              <a:t>academic</a:t>
            </a:r>
            <a:r>
              <a:rPr lang="it-IT" dirty="0"/>
              <a:t> support and high-</a:t>
            </a:r>
            <a:r>
              <a:rPr lang="it-IT" dirty="0" err="1"/>
              <a:t>quality</a:t>
            </a:r>
            <a:r>
              <a:rPr lang="it-IT" dirty="0"/>
              <a:t> </a:t>
            </a:r>
            <a:r>
              <a:rPr lang="it-IT" dirty="0" err="1"/>
              <a:t>teaching</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Professional and Applied </a:t>
            </a:r>
            <a:r>
              <a:rPr lang="it-IT" dirty="0" err="1"/>
              <a:t>Education</a:t>
            </a:r>
            <a:r>
              <a:rPr lang="it-IT" dirty="0"/>
              <a:t> </a:t>
            </a:r>
            <a:r>
              <a:rPr lang="it-IT" dirty="0" err="1"/>
              <a:t>at</a:t>
            </a:r>
            <a:r>
              <a:rPr lang="it-IT" dirty="0"/>
              <a:t> SUPSI. SUPSI </a:t>
            </a:r>
            <a:r>
              <a:rPr lang="it-IT" dirty="0" err="1"/>
              <a:t>is</a:t>
            </a:r>
            <a:r>
              <a:rPr lang="it-IT" dirty="0"/>
              <a:t> a University of Applied Sciences, </a:t>
            </a:r>
            <a:r>
              <a:rPr lang="it-IT" dirty="0" err="1"/>
              <a:t>offering</a:t>
            </a:r>
            <a:r>
              <a:rPr lang="it-IT" dirty="0"/>
              <a:t> a strong link </a:t>
            </a:r>
            <a:r>
              <a:rPr lang="it-IT" dirty="0" err="1"/>
              <a:t>between</a:t>
            </a:r>
            <a:r>
              <a:rPr lang="it-IT" dirty="0"/>
              <a:t> theory and practice, </a:t>
            </a:r>
            <a:r>
              <a:rPr lang="it-IT" dirty="0" err="1"/>
              <a:t>industry-oriented</a:t>
            </a:r>
            <a:r>
              <a:rPr lang="it-IT" dirty="0"/>
              <a:t> </a:t>
            </a:r>
            <a:r>
              <a:rPr lang="it-IT" dirty="0" err="1"/>
              <a:t>courses</a:t>
            </a:r>
            <a:r>
              <a:rPr lang="it-IT" dirty="0"/>
              <a:t>, </a:t>
            </a:r>
            <a:r>
              <a:rPr lang="it-IT" dirty="0" err="1"/>
              <a:t>laboratories</a:t>
            </a:r>
            <a:r>
              <a:rPr lang="it-IT" dirty="0"/>
              <a:t>, and </a:t>
            </a:r>
            <a:r>
              <a:rPr lang="it-IT" dirty="0" err="1"/>
              <a:t>applied</a:t>
            </a:r>
            <a:r>
              <a:rPr lang="it-IT" dirty="0"/>
              <a:t> </a:t>
            </a:r>
            <a:r>
              <a:rPr lang="it-IT" dirty="0" err="1"/>
              <a:t>research</a:t>
            </a:r>
            <a:r>
              <a:rPr lang="it-IT" dirty="0"/>
              <a:t> projects.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Support Services for International Students. Students </a:t>
            </a:r>
            <a:r>
              <a:rPr lang="it-IT" dirty="0" err="1"/>
              <a:t>receive</a:t>
            </a:r>
            <a:r>
              <a:rPr lang="it-IT" dirty="0"/>
              <a:t> </a:t>
            </a:r>
            <a:r>
              <a:rPr lang="it-IT" dirty="0" err="1"/>
              <a:t>assistance</a:t>
            </a:r>
            <a:r>
              <a:rPr lang="it-IT" dirty="0"/>
              <a:t> with </a:t>
            </a:r>
            <a:r>
              <a:rPr lang="it-IT" dirty="0" err="1"/>
              <a:t>visas</a:t>
            </a:r>
            <a:r>
              <a:rPr lang="it-IT" dirty="0"/>
              <a:t>, residence </a:t>
            </a:r>
            <a:r>
              <a:rPr lang="it-IT" dirty="0" err="1"/>
              <a:t>permits</a:t>
            </a:r>
            <a:r>
              <a:rPr lang="it-IT" dirty="0"/>
              <a:t>, and </a:t>
            </a:r>
            <a:r>
              <a:rPr lang="it-IT" dirty="0" err="1"/>
              <a:t>integration</a:t>
            </a:r>
            <a:r>
              <a:rPr lang="it-IT" dirty="0"/>
              <a:t> activities, making the </a:t>
            </a:r>
            <a:r>
              <a:rPr lang="it-IT" dirty="0" err="1"/>
              <a:t>transition</a:t>
            </a:r>
            <a:r>
              <a:rPr lang="it-IT" dirty="0"/>
              <a:t> to </a:t>
            </a:r>
            <a:r>
              <a:rPr lang="it-IT" dirty="0" err="1"/>
              <a:t>Switzerland</a:t>
            </a:r>
            <a:r>
              <a:rPr lang="it-IT" dirty="0"/>
              <a:t> </a:t>
            </a:r>
            <a:r>
              <a:rPr lang="it-IT" dirty="0" err="1"/>
              <a:t>smoother</a:t>
            </a:r>
            <a:r>
              <a:rPr lang="it-IT" dirty="0"/>
              <a:t>.</a:t>
            </a:r>
          </a:p>
        </p:txBody>
      </p:sp>
    </p:spTree>
    <p:extLst>
      <p:ext uri="{BB962C8B-B14F-4D97-AF65-F5344CB8AC3E}">
        <p14:creationId xmlns:p14="http://schemas.microsoft.com/office/powerpoint/2010/main" val="414526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5fa124-a9af-4a59-8bc3-f29343f5214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BAFD389D659E24FBDD0778E9ED022B1" ma:contentTypeVersion="17" ma:contentTypeDescription="Creare un nuovo documento." ma:contentTypeScope="" ma:versionID="663f1bfd579941749b1d5656dea4a18d">
  <xsd:schema xmlns:xsd="http://www.w3.org/2001/XMLSchema" xmlns:xs="http://www.w3.org/2001/XMLSchema" xmlns:p="http://schemas.microsoft.com/office/2006/metadata/properties" xmlns:ns3="ca5fa124-a9af-4a59-8bc3-f29343f5214f" xmlns:ns4="a2422ccb-5918-49fe-a81b-0e0e6b0c9879" targetNamespace="http://schemas.microsoft.com/office/2006/metadata/properties" ma:root="true" ma:fieldsID="2d6e582b70a994e6ba09ff2da12cb21a" ns3:_="" ns4:_="">
    <xsd:import namespace="ca5fa124-a9af-4a59-8bc3-f29343f5214f"/>
    <xsd:import namespace="a2422ccb-5918-49fe-a81b-0e0e6b0c987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_activity" minOccurs="0"/>
                <xsd:element ref="ns3:MediaServiceSearchProperties"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fa124-a9af-4a59-8bc3-f29343f52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422ccb-5918-49fe-a81b-0e0e6b0c9879"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SharingHintHash" ma:index="14"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AE78F3-80AE-416C-BC35-CAFCDFA3A5FF}">
  <ds:schemaRefs>
    <ds:schemaRef ds:uri="http://purl.org/dc/term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a2422ccb-5918-49fe-a81b-0e0e6b0c9879"/>
    <ds:schemaRef ds:uri="ca5fa124-a9af-4a59-8bc3-f29343f5214f"/>
    <ds:schemaRef ds:uri="http://schemas.microsoft.com/office/2006/metadata/properties"/>
  </ds:schemaRefs>
</ds:datastoreItem>
</file>

<file path=customXml/itemProps2.xml><?xml version="1.0" encoding="utf-8"?>
<ds:datastoreItem xmlns:ds="http://schemas.openxmlformats.org/officeDocument/2006/customXml" ds:itemID="{53122084-AC53-4FDA-AA14-0351AA488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fa124-a9af-4a59-8bc3-f29343f5214f"/>
    <ds:schemaRef ds:uri="a2422ccb-5918-49fe-a81b-0e0e6b0c98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538CC9-F95F-4573-82E5-E1A02DE881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Presentazione su schermo (4:3)</PresentationFormat>
  <Paragraphs>92</Paragraphs>
  <Slides>16</Slides>
  <Notes>11</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Office Theme</vt:lpstr>
      <vt:lpstr>Presentazione standard di PowerPoint</vt:lpstr>
      <vt:lpstr>www.supsi.ch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SUPSI – Scuola universitaria professionale della Svizzera italiana</dc:title>
  <dc:subject/>
  <dc:creator>g.casalino</dc:creator>
  <cp:keywords/>
  <dc:description>generated using python-pptx</dc:description>
  <cp:lastModifiedBy>Stefania Cherubini</cp:lastModifiedBy>
  <cp:revision>46</cp:revision>
  <dcterms:created xsi:type="dcterms:W3CDTF">2013-01-27T09:14:16Z</dcterms:created>
  <dcterms:modified xsi:type="dcterms:W3CDTF">2026-04-21T08:50:55Z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0x0101003BAFD389D659E24FBDD0778E9ED022B1</vt:lpwstr>
  </property>
</Properties>
</file>